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8288000" cy="10287000"/>
  <p:notesSz cx="6858000" cy="9144000"/>
  <p:embeddedFontLst>
    <p:embeddedFont>
      <p:font typeface="Times New Roman Bold" panose="02030802070405020303" pitchFamily="18" charset="77"/>
      <p:regular r:id="rId23"/>
      <p:bold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310" autoAdjust="0"/>
    <p:restoredTop sz="43154" autoAdjust="0"/>
  </p:normalViewPr>
  <p:slideViewPr>
    <p:cSldViewPr>
      <p:cViewPr varScale="1">
        <p:scale>
          <a:sx n="29" d="100"/>
          <a:sy n="29" d="100"/>
        </p:scale>
        <p:origin x="2904" y="22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03E209-5C14-E145-8B6D-323571AE7EA5}" type="datetimeFigureOut">
              <a:rPr lang="en-US" smtClean="0"/>
              <a:t>4/24/25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19F68D-3196-AF42-900D-D4A84A39D5BB}" type="slidenum">
              <a:rPr lang="en-US" smtClean="0"/>
              <a:t>‹#›</a:t>
            </a:fld>
            <a:endParaRPr lang="en-US"/>
          </a:p>
        </p:txBody>
      </p:sp>
    </p:spTree>
    <p:extLst>
      <p:ext uri="{BB962C8B-B14F-4D97-AF65-F5344CB8AC3E}">
        <p14:creationId xmlns:p14="http://schemas.microsoft.com/office/powerpoint/2010/main" val="37659402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D19F68D-3196-AF42-900D-D4A84A39D5BB}" type="slidenum">
              <a:rPr lang="en-US" smtClean="0"/>
              <a:t>1</a:t>
            </a:fld>
            <a:endParaRPr lang="en-US"/>
          </a:p>
        </p:txBody>
      </p:sp>
    </p:spTree>
    <p:extLst>
      <p:ext uri="{BB962C8B-B14F-4D97-AF65-F5344CB8AC3E}">
        <p14:creationId xmlns:p14="http://schemas.microsoft.com/office/powerpoint/2010/main" val="1207901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IN" b="1" dirty="0"/>
              <a:t>Accuracy Graph</a:t>
            </a:r>
            <a:r>
              <a:rPr lang="en-IN" dirty="0"/>
              <a:t>:</a:t>
            </a:r>
            <a:br>
              <a:rPr lang="en-IN" dirty="0"/>
            </a:br>
            <a:r>
              <a:rPr lang="en-IN" dirty="0"/>
              <a:t>"This graph shows how well the model performed during training and validation. The </a:t>
            </a:r>
            <a:r>
              <a:rPr lang="en-IN" b="1" dirty="0"/>
              <a:t>training accuracy</a:t>
            </a:r>
            <a:r>
              <a:rPr lang="en-IN" dirty="0"/>
              <a:t> (blue line) increases quickly, while the </a:t>
            </a:r>
            <a:r>
              <a:rPr lang="en-IN" b="1" dirty="0"/>
              <a:t>validation accuracy</a:t>
            </a:r>
            <a:r>
              <a:rPr lang="en-IN" dirty="0"/>
              <a:t> (orange line) also increases but starts to stabilize, showing that the model is learning well from the training data.”</a:t>
            </a:r>
            <a:br>
              <a:rPr lang="en-IN" dirty="0"/>
            </a:br>
            <a:br>
              <a:rPr lang="en-IN" dirty="0"/>
            </a:br>
            <a:br>
              <a:rPr lang="en-IN" dirty="0"/>
            </a:br>
            <a:endParaRPr lang="en-IN" dirty="0"/>
          </a:p>
          <a:p>
            <a:r>
              <a:rPr lang="en-IN" b="1" dirty="0"/>
              <a:t>Loss Graph</a:t>
            </a:r>
            <a:r>
              <a:rPr lang="en-IN" dirty="0"/>
              <a:t>:</a:t>
            </a:r>
            <a:br>
              <a:rPr lang="en-IN" dirty="0"/>
            </a:br>
            <a:r>
              <a:rPr lang="en-IN" dirty="0"/>
              <a:t>"The </a:t>
            </a:r>
            <a:r>
              <a:rPr lang="en-IN" b="1" dirty="0"/>
              <a:t>training loss</a:t>
            </a:r>
            <a:r>
              <a:rPr lang="en-IN" dirty="0"/>
              <a:t> (blue line) decreases significantly over time, meaning the model is getting better at making predictions. The </a:t>
            </a:r>
            <a:r>
              <a:rPr lang="en-IN" b="1" dirty="0"/>
              <a:t>validation loss</a:t>
            </a:r>
            <a:r>
              <a:rPr lang="en-IN" dirty="0"/>
              <a:t> (orange line) also decreases, showing that the model is not overfitting and generalizing well to unseen data."</a:t>
            </a:r>
          </a:p>
          <a:p>
            <a:endParaRPr lang="en-US" dirty="0"/>
          </a:p>
        </p:txBody>
      </p:sp>
      <p:sp>
        <p:nvSpPr>
          <p:cNvPr id="4" name="Slide Number Placeholder 3"/>
          <p:cNvSpPr>
            <a:spLocks noGrp="1"/>
          </p:cNvSpPr>
          <p:nvPr>
            <p:ph type="sldNum" sz="quarter" idx="5"/>
          </p:nvPr>
        </p:nvSpPr>
        <p:spPr/>
        <p:txBody>
          <a:bodyPr/>
          <a:lstStyle/>
          <a:p>
            <a:fld id="{9D19F68D-3196-AF42-900D-D4A84A39D5BB}" type="slidenum">
              <a:rPr lang="en-US" smtClean="0"/>
              <a:t>11</a:t>
            </a:fld>
            <a:endParaRPr lang="en-US"/>
          </a:p>
        </p:txBody>
      </p:sp>
    </p:spTree>
    <p:extLst>
      <p:ext uri="{BB962C8B-B14F-4D97-AF65-F5344CB8AC3E}">
        <p14:creationId xmlns:p14="http://schemas.microsoft.com/office/powerpoint/2010/main" val="9736296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The </a:t>
            </a:r>
            <a:r>
              <a:rPr lang="en-IN" b="1" dirty="0"/>
              <a:t>Confusion Matrix</a:t>
            </a:r>
            <a:r>
              <a:rPr lang="en-IN" dirty="0"/>
              <a:t> shows perfect classification, with </a:t>
            </a:r>
            <a:r>
              <a:rPr lang="en-IN" b="1" dirty="0"/>
              <a:t>200 True Positives</a:t>
            </a:r>
            <a:r>
              <a:rPr lang="en-IN" dirty="0"/>
              <a:t> and </a:t>
            </a:r>
            <a:r>
              <a:rPr lang="en-IN" b="1" dirty="0"/>
              <a:t>200 True Negatives</a:t>
            </a:r>
            <a:r>
              <a:rPr lang="en-IN" dirty="0"/>
              <a:t>, indicating no misclassification</a:t>
            </a:r>
            <a:r>
              <a:rPr lang="en-IN"/>
              <a:t>. </a:t>
            </a:r>
            <a:br>
              <a:rPr lang="en-IN"/>
            </a:br>
            <a:r>
              <a:rPr lang="en-IN"/>
              <a:t>The </a:t>
            </a:r>
            <a:r>
              <a:rPr lang="en-IN" b="1"/>
              <a:t>ROC Curve</a:t>
            </a:r>
            <a:r>
              <a:rPr lang="en-IN"/>
              <a:t> with an </a:t>
            </a:r>
            <a:r>
              <a:rPr lang="en-IN" b="1"/>
              <a:t>AUC of 1.0</a:t>
            </a:r>
            <a:r>
              <a:rPr lang="en-IN"/>
              <a:t> reflects excellent model performance in distinguishing between mask and no-mask cases."</a:t>
            </a:r>
            <a:endParaRPr lang="en-US" dirty="0"/>
          </a:p>
        </p:txBody>
      </p:sp>
      <p:sp>
        <p:nvSpPr>
          <p:cNvPr id="4" name="Slide Number Placeholder 3"/>
          <p:cNvSpPr>
            <a:spLocks noGrp="1"/>
          </p:cNvSpPr>
          <p:nvPr>
            <p:ph type="sldNum" sz="quarter" idx="5"/>
          </p:nvPr>
        </p:nvSpPr>
        <p:spPr/>
        <p:txBody>
          <a:bodyPr/>
          <a:lstStyle/>
          <a:p>
            <a:fld id="{9D19F68D-3196-AF42-900D-D4A84A39D5BB}" type="slidenum">
              <a:rPr lang="en-US" smtClean="0"/>
              <a:t>12</a:t>
            </a:fld>
            <a:endParaRPr lang="en-US"/>
          </a:p>
        </p:txBody>
      </p:sp>
    </p:spTree>
    <p:extLst>
      <p:ext uri="{BB962C8B-B14F-4D97-AF65-F5344CB8AC3E}">
        <p14:creationId xmlns:p14="http://schemas.microsoft.com/office/powerpoint/2010/main" val="30312537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The model achieves </a:t>
            </a:r>
            <a:r>
              <a:rPr lang="en-IN" b="1" dirty="0"/>
              <a:t>98.75% accuracy</a:t>
            </a:r>
            <a:r>
              <a:rPr lang="en-IN" dirty="0"/>
              <a:t> in real-time face mask, age, and gender detection with minimal errors, performing well across key metrics like sensitivity,</a:t>
            </a:r>
            <a:br>
              <a:rPr lang="en-IN" dirty="0"/>
            </a:br>
            <a:r>
              <a:rPr lang="en-IN" dirty="0"/>
              <a:t> specificity, and AUC. Using </a:t>
            </a:r>
            <a:r>
              <a:rPr lang="en-IN" b="1" dirty="0"/>
              <a:t>lightweight models</a:t>
            </a:r>
            <a:r>
              <a:rPr lang="en-IN" dirty="0"/>
              <a:t>, it ensures </a:t>
            </a:r>
            <a:r>
              <a:rPr lang="en-IN" b="1" dirty="0"/>
              <a:t>efficient real-time performance</a:t>
            </a:r>
            <a:r>
              <a:rPr lang="en-IN" dirty="0"/>
              <a:t>, making it suitable for practical applications.</a:t>
            </a:r>
            <a:endParaRPr lang="en-US" dirty="0"/>
          </a:p>
        </p:txBody>
      </p:sp>
      <p:sp>
        <p:nvSpPr>
          <p:cNvPr id="4" name="Slide Number Placeholder 3"/>
          <p:cNvSpPr>
            <a:spLocks noGrp="1"/>
          </p:cNvSpPr>
          <p:nvPr>
            <p:ph type="sldNum" sz="quarter" idx="5"/>
          </p:nvPr>
        </p:nvSpPr>
        <p:spPr/>
        <p:txBody>
          <a:bodyPr/>
          <a:lstStyle/>
          <a:p>
            <a:fld id="{9D19F68D-3196-AF42-900D-D4A84A39D5BB}" type="slidenum">
              <a:rPr lang="en-US" smtClean="0"/>
              <a:t>15</a:t>
            </a:fld>
            <a:endParaRPr lang="en-US"/>
          </a:p>
        </p:txBody>
      </p:sp>
    </p:spTree>
    <p:extLst>
      <p:ext uri="{BB962C8B-B14F-4D97-AF65-F5344CB8AC3E}">
        <p14:creationId xmlns:p14="http://schemas.microsoft.com/office/powerpoint/2010/main" val="32261031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To improve the model, we can expand the dataset to enhance its generalization across diverse populations. </a:t>
            </a:r>
            <a:br>
              <a:rPr lang="en-IN" dirty="0"/>
            </a:br>
            <a:r>
              <a:rPr lang="en-IN" dirty="0"/>
              <a:t>Adding features like ethnicity or emotion prediction will increase its capabilities. </a:t>
            </a:r>
            <a:br>
              <a:rPr lang="en-IN" dirty="0"/>
            </a:br>
            <a:r>
              <a:rPr lang="en-IN" dirty="0"/>
              <a:t>Optimizing the model for edge devices will make it more practical for real-time applications in areas such as public health, security, and retail.</a:t>
            </a:r>
            <a:endParaRPr lang="en-US" dirty="0"/>
          </a:p>
        </p:txBody>
      </p:sp>
      <p:sp>
        <p:nvSpPr>
          <p:cNvPr id="4" name="Slide Number Placeholder 3"/>
          <p:cNvSpPr>
            <a:spLocks noGrp="1"/>
          </p:cNvSpPr>
          <p:nvPr>
            <p:ph type="sldNum" sz="quarter" idx="5"/>
          </p:nvPr>
        </p:nvSpPr>
        <p:spPr/>
        <p:txBody>
          <a:bodyPr/>
          <a:lstStyle/>
          <a:p>
            <a:fld id="{9D19F68D-3196-AF42-900D-D4A84A39D5BB}" type="slidenum">
              <a:rPr lang="en-US" smtClean="0"/>
              <a:t>16</a:t>
            </a:fld>
            <a:endParaRPr lang="en-US"/>
          </a:p>
        </p:txBody>
      </p:sp>
    </p:spTree>
    <p:extLst>
      <p:ext uri="{BB962C8B-B14F-4D97-AF65-F5344CB8AC3E}">
        <p14:creationId xmlns:p14="http://schemas.microsoft.com/office/powerpoint/2010/main" val="33807958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IN" b="1" dirty="0"/>
              <a:t>Problem Statement</a:t>
            </a:r>
            <a:r>
              <a:rPr lang="en-IN" dirty="0"/>
              <a:t>:</a:t>
            </a:r>
            <a:br>
              <a:rPr lang="en-IN" dirty="0"/>
            </a:br>
            <a:r>
              <a:rPr lang="en-IN" dirty="0"/>
              <a:t>"During the COVID-19 pandemic, wearing face masks became really important for safety. However, when people wear masks, it's hard for computer systems to tell things like their age or gender because the mask covers part of their face. This project solves that problem by building a system that can figure out if someone is wearing a mask and also guess their age and gender, even if their face is covered.”</a:t>
            </a:r>
          </a:p>
          <a:p>
            <a:pPr>
              <a:buNone/>
            </a:pPr>
            <a:endParaRPr lang="en-IN" dirty="0"/>
          </a:p>
          <a:p>
            <a:pPr>
              <a:buNone/>
            </a:pPr>
            <a:endParaRPr lang="en-IN" dirty="0"/>
          </a:p>
          <a:p>
            <a:r>
              <a:rPr lang="en-IN" b="1" dirty="0"/>
              <a:t>Motivation</a:t>
            </a:r>
            <a:r>
              <a:rPr lang="en-IN" dirty="0"/>
              <a:t>:</a:t>
            </a:r>
            <a:br>
              <a:rPr lang="en-IN" dirty="0"/>
            </a:br>
            <a:r>
              <a:rPr lang="en-IN" dirty="0"/>
              <a:t>"The pandemic showed us how important it is for everyone to wear a mask to help stop the spread of the virus. But, most systems that try to figure out things like age or gender don’t work well when a mask is involved. This project helps by creating a system that can still figure out these details, even when a mask is worn, which can be useful for things like public health and safety."</a:t>
            </a:r>
          </a:p>
          <a:p>
            <a:endParaRPr lang="en-US" dirty="0"/>
          </a:p>
        </p:txBody>
      </p:sp>
      <p:sp>
        <p:nvSpPr>
          <p:cNvPr id="4" name="Slide Number Placeholder 3"/>
          <p:cNvSpPr>
            <a:spLocks noGrp="1"/>
          </p:cNvSpPr>
          <p:nvPr>
            <p:ph type="sldNum" sz="quarter" idx="5"/>
          </p:nvPr>
        </p:nvSpPr>
        <p:spPr/>
        <p:txBody>
          <a:bodyPr/>
          <a:lstStyle/>
          <a:p>
            <a:fld id="{9D19F68D-3196-AF42-900D-D4A84A39D5BB}" type="slidenum">
              <a:rPr lang="en-US" smtClean="0"/>
              <a:t>3</a:t>
            </a:fld>
            <a:endParaRPr lang="en-US"/>
          </a:p>
        </p:txBody>
      </p:sp>
    </p:spTree>
    <p:extLst>
      <p:ext uri="{BB962C8B-B14F-4D97-AF65-F5344CB8AC3E}">
        <p14:creationId xmlns:p14="http://schemas.microsoft.com/office/powerpoint/2010/main" val="14764835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IN" b="1" dirty="0"/>
              <a:t>Detect Face Masks</a:t>
            </a:r>
            <a:r>
              <a:rPr lang="en-IN" dirty="0"/>
              <a:t>:</a:t>
            </a:r>
            <a:br>
              <a:rPr lang="en-IN" dirty="0"/>
            </a:br>
            <a:r>
              <a:rPr lang="en-IN" dirty="0"/>
              <a:t>"The goal is to build a system that can identify whether a person is wearing a mask or not."</a:t>
            </a:r>
          </a:p>
          <a:p>
            <a:pPr>
              <a:buNone/>
            </a:pPr>
            <a:endParaRPr lang="en-IN" b="1" dirty="0"/>
          </a:p>
          <a:p>
            <a:pPr>
              <a:buNone/>
            </a:pPr>
            <a:r>
              <a:rPr lang="en-IN" b="1" dirty="0"/>
              <a:t>Predict Age and Gender</a:t>
            </a:r>
            <a:r>
              <a:rPr lang="en-IN" dirty="0"/>
              <a:t>:</a:t>
            </a:r>
            <a:br>
              <a:rPr lang="en-IN" dirty="0"/>
            </a:br>
            <a:r>
              <a:rPr lang="en-IN" dirty="0"/>
              <a:t>"The system will predict a person’s age and gender, even when their face is partially covered by a mask."</a:t>
            </a:r>
          </a:p>
          <a:p>
            <a:pPr>
              <a:buNone/>
            </a:pPr>
            <a:endParaRPr lang="en-IN" b="1" dirty="0"/>
          </a:p>
          <a:p>
            <a:pPr>
              <a:buNone/>
            </a:pPr>
            <a:r>
              <a:rPr lang="en-IN" b="1" dirty="0"/>
              <a:t>Real-Time Detection</a:t>
            </a:r>
            <a:r>
              <a:rPr lang="en-IN" dirty="0"/>
              <a:t>:</a:t>
            </a:r>
            <a:br>
              <a:rPr lang="en-IN" dirty="0"/>
            </a:br>
            <a:r>
              <a:rPr lang="en-IN" dirty="0"/>
              <a:t>"We are developing a live application that uses a webcam to detect masks and predict age and gender in real-time."</a:t>
            </a:r>
          </a:p>
          <a:p>
            <a:endParaRPr lang="en-IN" b="1" dirty="0"/>
          </a:p>
          <a:p>
            <a:r>
              <a:rPr lang="en-IN" b="1" dirty="0"/>
              <a:t>Optimize for Efficiency</a:t>
            </a:r>
            <a:r>
              <a:rPr lang="en-IN" dirty="0"/>
              <a:t>:</a:t>
            </a:r>
            <a:br>
              <a:rPr lang="en-IN" dirty="0"/>
            </a:br>
            <a:r>
              <a:rPr lang="en-IN" dirty="0"/>
              <a:t>"We aim to ensure that the system works efficiently, even on devices with lower processing power, for real-time use."</a:t>
            </a:r>
          </a:p>
          <a:p>
            <a:endParaRPr lang="en-US" dirty="0"/>
          </a:p>
        </p:txBody>
      </p:sp>
      <p:sp>
        <p:nvSpPr>
          <p:cNvPr id="4" name="Slide Number Placeholder 3"/>
          <p:cNvSpPr>
            <a:spLocks noGrp="1"/>
          </p:cNvSpPr>
          <p:nvPr>
            <p:ph type="sldNum" sz="quarter" idx="5"/>
          </p:nvPr>
        </p:nvSpPr>
        <p:spPr/>
        <p:txBody>
          <a:bodyPr/>
          <a:lstStyle/>
          <a:p>
            <a:fld id="{9D19F68D-3196-AF42-900D-D4A84A39D5BB}" type="slidenum">
              <a:rPr lang="en-US" smtClean="0"/>
              <a:t>4</a:t>
            </a:fld>
            <a:endParaRPr lang="en-US"/>
          </a:p>
        </p:txBody>
      </p:sp>
    </p:spTree>
    <p:extLst>
      <p:ext uri="{BB962C8B-B14F-4D97-AF65-F5344CB8AC3E}">
        <p14:creationId xmlns:p14="http://schemas.microsoft.com/office/powerpoint/2010/main" val="39105138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IN" b="1" dirty="0"/>
              <a:t>Source</a:t>
            </a:r>
            <a:r>
              <a:rPr lang="en-IN" dirty="0"/>
              <a:t>:</a:t>
            </a:r>
            <a:br>
              <a:rPr lang="en-IN" dirty="0"/>
            </a:br>
            <a:r>
              <a:rPr lang="en-IN" dirty="0"/>
              <a:t>"We used a dataset from Kaggle with 2,000 images, half of which show people wearing masks and the other half without masks.”</a:t>
            </a:r>
          </a:p>
          <a:p>
            <a:pPr>
              <a:buNone/>
            </a:pPr>
            <a:endParaRPr lang="en-IN" dirty="0"/>
          </a:p>
          <a:p>
            <a:pPr>
              <a:buNone/>
            </a:pPr>
            <a:r>
              <a:rPr lang="en-IN" b="1" dirty="0"/>
              <a:t>Image Variety</a:t>
            </a:r>
            <a:r>
              <a:rPr lang="en-IN" dirty="0"/>
              <a:t>:</a:t>
            </a:r>
            <a:br>
              <a:rPr lang="en-IN" dirty="0"/>
            </a:br>
            <a:r>
              <a:rPr lang="en-IN" dirty="0"/>
              <a:t>"The dataset includes pictures with different lighting, angles, and backgrounds, which helps the model work well in real-life situations.”</a:t>
            </a:r>
          </a:p>
          <a:p>
            <a:pPr>
              <a:buNone/>
            </a:pPr>
            <a:endParaRPr lang="en-IN" dirty="0"/>
          </a:p>
          <a:p>
            <a:pPr>
              <a:buNone/>
            </a:pPr>
            <a:r>
              <a:rPr lang="en-IN" b="1" dirty="0"/>
              <a:t>Preprocessing</a:t>
            </a:r>
            <a:r>
              <a:rPr lang="en-IN" dirty="0"/>
              <a:t>:</a:t>
            </a:r>
            <a:br>
              <a:rPr lang="en-IN" dirty="0"/>
            </a:br>
            <a:r>
              <a:rPr lang="en-IN" dirty="0"/>
              <a:t>"We resized all the images to 224x224 pixels and adjusted them to improve the model's learning process.”</a:t>
            </a:r>
          </a:p>
          <a:p>
            <a:pPr>
              <a:buNone/>
            </a:pPr>
            <a:endParaRPr lang="en-IN" dirty="0"/>
          </a:p>
          <a:p>
            <a:r>
              <a:rPr lang="en-IN" b="1" dirty="0"/>
              <a:t>Challenges</a:t>
            </a:r>
            <a:r>
              <a:rPr lang="en-IN" dirty="0"/>
              <a:t>:</a:t>
            </a:r>
            <a:br>
              <a:rPr lang="en-IN" dirty="0"/>
            </a:br>
            <a:r>
              <a:rPr lang="en-IN" dirty="0"/>
              <a:t>"The dataset is small, which can make it harder for the model to learn all the patterns. We used data augmentation to improve it, but having more images would make the model even better."</a:t>
            </a:r>
          </a:p>
          <a:p>
            <a:endParaRPr lang="en-US" dirty="0"/>
          </a:p>
        </p:txBody>
      </p:sp>
      <p:sp>
        <p:nvSpPr>
          <p:cNvPr id="4" name="Slide Number Placeholder 3"/>
          <p:cNvSpPr>
            <a:spLocks noGrp="1"/>
          </p:cNvSpPr>
          <p:nvPr>
            <p:ph type="sldNum" sz="quarter" idx="5"/>
          </p:nvPr>
        </p:nvSpPr>
        <p:spPr/>
        <p:txBody>
          <a:bodyPr/>
          <a:lstStyle/>
          <a:p>
            <a:fld id="{9D19F68D-3196-AF42-900D-D4A84A39D5BB}" type="slidenum">
              <a:rPr lang="en-US" smtClean="0"/>
              <a:t>5</a:t>
            </a:fld>
            <a:endParaRPr lang="en-US"/>
          </a:p>
        </p:txBody>
      </p:sp>
    </p:spTree>
    <p:extLst>
      <p:ext uri="{BB962C8B-B14F-4D97-AF65-F5344CB8AC3E}">
        <p14:creationId xmlns:p14="http://schemas.microsoft.com/office/powerpoint/2010/main" val="6644872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mj-lt"/>
              <a:buAutoNum type="arabicPeriod"/>
            </a:pPr>
            <a:r>
              <a:rPr lang="en-IN" b="1" dirty="0"/>
              <a:t>Loading the Dataset</a:t>
            </a:r>
            <a:r>
              <a:rPr lang="en-IN" dirty="0"/>
              <a:t>:</a:t>
            </a:r>
            <a:br>
              <a:rPr lang="en-IN" dirty="0"/>
            </a:br>
            <a:r>
              <a:rPr lang="en-IN" dirty="0"/>
              <a:t>"The dataset includes two categories: images of people with masks and without masks. We load these images to train the model.”</a:t>
            </a:r>
            <a:br>
              <a:rPr lang="en-IN" dirty="0"/>
            </a:br>
            <a:endParaRPr lang="en-IN" dirty="0"/>
          </a:p>
          <a:p>
            <a:pPr>
              <a:buFont typeface="+mj-lt"/>
              <a:buAutoNum type="arabicPeriod"/>
            </a:pPr>
            <a:r>
              <a:rPr lang="en-IN" b="1" dirty="0"/>
              <a:t>Preprocessing</a:t>
            </a:r>
            <a:r>
              <a:rPr lang="en-IN" dirty="0"/>
              <a:t>:</a:t>
            </a:r>
            <a:br>
              <a:rPr lang="en-IN" dirty="0"/>
            </a:br>
            <a:r>
              <a:rPr lang="en-IN" dirty="0"/>
              <a:t>"First, we resize the images to 224x224 pixels to match the required input size for our CNN models. Then, we convert the images into arrays and normalize them using preprocessing functions that are specific to each model (like </a:t>
            </a:r>
            <a:r>
              <a:rPr lang="en-IN" dirty="0" err="1"/>
              <a:t>MobileNet</a:t>
            </a:r>
            <a:r>
              <a:rPr lang="en-IN" dirty="0"/>
              <a:t>, VGG16, etc.).”</a:t>
            </a:r>
            <a:br>
              <a:rPr lang="en-IN" dirty="0"/>
            </a:br>
            <a:endParaRPr lang="en-IN" dirty="0"/>
          </a:p>
          <a:p>
            <a:pPr>
              <a:buFont typeface="+mj-lt"/>
              <a:buAutoNum type="arabicPeriod"/>
            </a:pPr>
            <a:r>
              <a:rPr lang="en-IN" b="1" dirty="0"/>
              <a:t>One-Hot Encoding</a:t>
            </a:r>
            <a:r>
              <a:rPr lang="en-IN" dirty="0"/>
              <a:t>:</a:t>
            </a:r>
            <a:br>
              <a:rPr lang="en-IN" dirty="0"/>
            </a:br>
            <a:r>
              <a:rPr lang="en-IN" dirty="0"/>
              <a:t>"The labels ('</a:t>
            </a:r>
            <a:r>
              <a:rPr lang="en-IN" dirty="0" err="1"/>
              <a:t>WithMask</a:t>
            </a:r>
            <a:r>
              <a:rPr lang="en-IN" dirty="0"/>
              <a:t>' and '</a:t>
            </a:r>
            <a:r>
              <a:rPr lang="en-IN" dirty="0" err="1"/>
              <a:t>WithoutMask</a:t>
            </a:r>
            <a:r>
              <a:rPr lang="en-IN" dirty="0"/>
              <a:t>') are converted into binary classes using one-hot encoding, which helps the model understand and categorize the data better."</a:t>
            </a:r>
          </a:p>
          <a:p>
            <a:endParaRPr lang="en-US" dirty="0"/>
          </a:p>
        </p:txBody>
      </p:sp>
      <p:sp>
        <p:nvSpPr>
          <p:cNvPr id="4" name="Slide Number Placeholder 3"/>
          <p:cNvSpPr>
            <a:spLocks noGrp="1"/>
          </p:cNvSpPr>
          <p:nvPr>
            <p:ph type="sldNum" sz="quarter" idx="5"/>
          </p:nvPr>
        </p:nvSpPr>
        <p:spPr/>
        <p:txBody>
          <a:bodyPr/>
          <a:lstStyle/>
          <a:p>
            <a:fld id="{9D19F68D-3196-AF42-900D-D4A84A39D5BB}" type="slidenum">
              <a:rPr lang="en-US" smtClean="0"/>
              <a:t>6</a:t>
            </a:fld>
            <a:endParaRPr lang="en-US"/>
          </a:p>
        </p:txBody>
      </p:sp>
    </p:spTree>
    <p:extLst>
      <p:ext uri="{BB962C8B-B14F-4D97-AF65-F5344CB8AC3E}">
        <p14:creationId xmlns:p14="http://schemas.microsoft.com/office/powerpoint/2010/main" val="10180811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IN" b="1" dirty="0"/>
              <a:t>Model Selection</a:t>
            </a:r>
            <a:r>
              <a:rPr lang="en-IN" dirty="0"/>
              <a:t>: "We use several CNN models in this project:</a:t>
            </a:r>
          </a:p>
          <a:p>
            <a:pPr>
              <a:buFont typeface="Arial" panose="020B0604020202020204" pitchFamily="34" charset="0"/>
              <a:buChar char="•"/>
            </a:pPr>
            <a:r>
              <a:rPr lang="en-IN" b="1" dirty="0"/>
              <a:t>MobileNetV2</a:t>
            </a:r>
            <a:r>
              <a:rPr lang="en-IN" dirty="0"/>
              <a:t> is chosen for its efficiency, especially on devices with limited processing power.</a:t>
            </a:r>
          </a:p>
          <a:p>
            <a:pPr>
              <a:buFont typeface="Arial" panose="020B0604020202020204" pitchFamily="34" charset="0"/>
              <a:buChar char="•"/>
            </a:pPr>
            <a:r>
              <a:rPr lang="en-IN" b="1" dirty="0"/>
              <a:t>VGG16</a:t>
            </a:r>
            <a:r>
              <a:rPr lang="en-IN" dirty="0"/>
              <a:t> is known for its simplicity and effectiveness in learning important features from images.</a:t>
            </a:r>
          </a:p>
          <a:p>
            <a:pPr>
              <a:buFont typeface="Arial" panose="020B0604020202020204" pitchFamily="34" charset="0"/>
              <a:buChar char="•"/>
            </a:pPr>
            <a:r>
              <a:rPr lang="en-IN" b="1" dirty="0"/>
              <a:t>ResNet50</a:t>
            </a:r>
            <a:r>
              <a:rPr lang="en-IN" dirty="0"/>
              <a:t> is used for its ability to train deeper networks using residual learning.</a:t>
            </a:r>
          </a:p>
          <a:p>
            <a:pPr>
              <a:buFont typeface="Arial" panose="020B0604020202020204" pitchFamily="34" charset="0"/>
              <a:buChar char="•"/>
            </a:pPr>
            <a:r>
              <a:rPr lang="en-IN" b="1" dirty="0"/>
              <a:t>InceptionV3 (</a:t>
            </a:r>
            <a:r>
              <a:rPr lang="en-IN" b="1" dirty="0" err="1"/>
              <a:t>GoogLeNet</a:t>
            </a:r>
            <a:r>
              <a:rPr lang="en-IN" b="1" dirty="0"/>
              <a:t>)</a:t>
            </a:r>
            <a:r>
              <a:rPr lang="en-IN" dirty="0"/>
              <a:t> is used for its ability to handle multiple scales of information at once.”</a:t>
            </a:r>
            <a:br>
              <a:rPr lang="en-IN" dirty="0"/>
            </a:br>
            <a:br>
              <a:rPr lang="en-IN" dirty="0"/>
            </a:br>
            <a:br>
              <a:rPr lang="en-IN" dirty="0"/>
            </a:br>
            <a:endParaRPr lang="en-IN" dirty="0"/>
          </a:p>
          <a:p>
            <a:pPr>
              <a:buNone/>
            </a:pPr>
            <a:r>
              <a:rPr lang="en-IN" b="1" dirty="0"/>
              <a:t>Model Modification and Customization</a:t>
            </a:r>
            <a:r>
              <a:rPr lang="en-IN" dirty="0"/>
              <a:t>:</a:t>
            </a:r>
            <a:br>
              <a:rPr lang="en-IN" dirty="0"/>
            </a:br>
            <a:r>
              <a:rPr lang="en-IN" dirty="0"/>
              <a:t>"After loading the chosen model (like MobileNetV2 or VGG16) with pre-trained weights, we add a few custom layers:</a:t>
            </a:r>
          </a:p>
          <a:p>
            <a:pPr>
              <a:buFont typeface="Arial" panose="020B0604020202020204" pitchFamily="34" charset="0"/>
              <a:buChar char="•"/>
            </a:pPr>
            <a:r>
              <a:rPr lang="en-IN" dirty="0"/>
              <a:t>A </a:t>
            </a:r>
            <a:r>
              <a:rPr lang="en-IN" b="1" dirty="0"/>
              <a:t>Global Average Pooling</a:t>
            </a:r>
            <a:r>
              <a:rPr lang="en-IN" dirty="0"/>
              <a:t> layer to reduce the dimensionality.</a:t>
            </a:r>
          </a:p>
          <a:p>
            <a:pPr>
              <a:buFont typeface="Arial" panose="020B0604020202020204" pitchFamily="34" charset="0"/>
              <a:buChar char="•"/>
            </a:pPr>
            <a:r>
              <a:rPr lang="en-IN" dirty="0"/>
              <a:t>A </a:t>
            </a:r>
            <a:r>
              <a:rPr lang="en-IN" b="1" dirty="0"/>
              <a:t>Flatten</a:t>
            </a:r>
            <a:r>
              <a:rPr lang="en-IN" dirty="0"/>
              <a:t> layer to convert the output into a 1D vector.</a:t>
            </a:r>
          </a:p>
          <a:p>
            <a:pPr>
              <a:buFont typeface="Arial" panose="020B0604020202020204" pitchFamily="34" charset="0"/>
              <a:buChar char="•"/>
            </a:pPr>
            <a:r>
              <a:rPr lang="en-IN" dirty="0"/>
              <a:t>A </a:t>
            </a:r>
            <a:r>
              <a:rPr lang="en-IN" b="1" dirty="0"/>
              <a:t>Dense layer</a:t>
            </a:r>
            <a:r>
              <a:rPr lang="en-IN" dirty="0"/>
              <a:t> with 128 neurons for feature learning.</a:t>
            </a:r>
          </a:p>
          <a:p>
            <a:pPr>
              <a:buFont typeface="Arial" panose="020B0604020202020204" pitchFamily="34" charset="0"/>
              <a:buChar char="•"/>
            </a:pPr>
            <a:r>
              <a:rPr lang="en-IN" dirty="0"/>
              <a:t>A </a:t>
            </a:r>
            <a:r>
              <a:rPr lang="en-IN" b="1" dirty="0"/>
              <a:t>Dropout layer</a:t>
            </a:r>
            <a:r>
              <a:rPr lang="en-IN" dirty="0"/>
              <a:t> to prevent overfitting during training.</a:t>
            </a:r>
          </a:p>
          <a:p>
            <a:pPr>
              <a:buFont typeface="Arial" panose="020B0604020202020204" pitchFamily="34" charset="0"/>
              <a:buChar char="•"/>
            </a:pPr>
            <a:r>
              <a:rPr lang="en-IN" dirty="0"/>
              <a:t>The final </a:t>
            </a:r>
            <a:r>
              <a:rPr lang="en-IN" b="1" dirty="0"/>
              <a:t>Dense layer</a:t>
            </a:r>
            <a:r>
              <a:rPr lang="en-IN" dirty="0"/>
              <a:t> with 2 units and </a:t>
            </a:r>
            <a:r>
              <a:rPr lang="en-IN" b="1" dirty="0" err="1"/>
              <a:t>softmax</a:t>
            </a:r>
            <a:r>
              <a:rPr lang="en-IN" b="1" dirty="0"/>
              <a:t> activation</a:t>
            </a:r>
            <a:r>
              <a:rPr lang="en-IN" dirty="0"/>
              <a:t> classifies the images as ‘Mask’ or ‘No Mask’."</a:t>
            </a:r>
          </a:p>
          <a:p>
            <a:endParaRPr lang="en-US" dirty="0"/>
          </a:p>
        </p:txBody>
      </p:sp>
      <p:sp>
        <p:nvSpPr>
          <p:cNvPr id="4" name="Slide Number Placeholder 3"/>
          <p:cNvSpPr>
            <a:spLocks noGrp="1"/>
          </p:cNvSpPr>
          <p:nvPr>
            <p:ph type="sldNum" sz="quarter" idx="5"/>
          </p:nvPr>
        </p:nvSpPr>
        <p:spPr/>
        <p:txBody>
          <a:bodyPr/>
          <a:lstStyle/>
          <a:p>
            <a:fld id="{9D19F68D-3196-AF42-900D-D4A84A39D5BB}" type="slidenum">
              <a:rPr lang="en-US" smtClean="0"/>
              <a:t>7</a:t>
            </a:fld>
            <a:endParaRPr lang="en-US"/>
          </a:p>
        </p:txBody>
      </p:sp>
    </p:spTree>
    <p:extLst>
      <p:ext uri="{BB962C8B-B14F-4D97-AF65-F5344CB8AC3E}">
        <p14:creationId xmlns:p14="http://schemas.microsoft.com/office/powerpoint/2010/main" val="41314466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mj-lt"/>
              <a:buAutoNum type="arabicPeriod"/>
            </a:pPr>
            <a:r>
              <a:rPr lang="en-IN" b="1" dirty="0"/>
              <a:t>Model Compilation and Training</a:t>
            </a:r>
            <a:r>
              <a:rPr lang="en-IN" dirty="0"/>
              <a:t>: "The model is compiled using the </a:t>
            </a:r>
            <a:r>
              <a:rPr lang="en-IN" b="1" dirty="0"/>
              <a:t>Adam optimizer</a:t>
            </a:r>
            <a:r>
              <a:rPr lang="en-IN" dirty="0"/>
              <a:t>, which helps adjust the learning rate during training for faster learning.</a:t>
            </a:r>
            <a:br>
              <a:rPr lang="en-IN" dirty="0"/>
            </a:br>
            <a:r>
              <a:rPr lang="en-IN" dirty="0"/>
              <a:t>Then  We have used </a:t>
            </a:r>
            <a:r>
              <a:rPr lang="en-IN" b="1" dirty="0"/>
              <a:t>Binary Cross-Entropy</a:t>
            </a:r>
            <a:r>
              <a:rPr lang="en-IN" dirty="0"/>
              <a:t> as the loss function since it's a binary classification task (mask vs. no mask). </a:t>
            </a:r>
            <a:br>
              <a:rPr lang="en-IN" dirty="0"/>
            </a:br>
            <a:r>
              <a:rPr lang="en-IN" dirty="0"/>
              <a:t>To prevent overfitting and make the model more robust, we apply </a:t>
            </a:r>
            <a:r>
              <a:rPr lang="en-IN" b="1" dirty="0"/>
              <a:t>data augmentation</a:t>
            </a:r>
            <a:r>
              <a:rPr lang="en-IN" dirty="0"/>
              <a:t> like rotating, zooming, and shifting the images. </a:t>
            </a:r>
            <a:br>
              <a:rPr lang="en-IN" dirty="0"/>
            </a:br>
            <a:r>
              <a:rPr lang="en-IN" dirty="0"/>
              <a:t>The model is trained for </a:t>
            </a:r>
            <a:r>
              <a:rPr lang="en-IN" b="1" dirty="0"/>
              <a:t>100 epochs</a:t>
            </a:r>
            <a:r>
              <a:rPr lang="en-IN" dirty="0"/>
              <a:t> with a batch size of 32, and we track both </a:t>
            </a:r>
            <a:r>
              <a:rPr lang="en-IN" b="1" dirty="0"/>
              <a:t>training</a:t>
            </a:r>
            <a:r>
              <a:rPr lang="en-IN" dirty="0"/>
              <a:t> and </a:t>
            </a:r>
            <a:r>
              <a:rPr lang="en-IN" b="1" dirty="0"/>
              <a:t>validation accuracy</a:t>
            </a:r>
            <a:r>
              <a:rPr lang="en-IN" dirty="0"/>
              <a:t> to ensure the model is generalizing well. After training, we save the model so it can be used for real-time predictions.”</a:t>
            </a:r>
            <a:br>
              <a:rPr lang="en-IN" dirty="0"/>
            </a:br>
            <a:br>
              <a:rPr lang="en-IN" dirty="0"/>
            </a:br>
            <a:br>
              <a:rPr lang="en-IN" dirty="0"/>
            </a:br>
            <a:endParaRPr lang="en-IN" dirty="0"/>
          </a:p>
          <a:p>
            <a:pPr>
              <a:buFont typeface="+mj-lt"/>
              <a:buAutoNum type="arabicPeriod"/>
            </a:pPr>
            <a:r>
              <a:rPr lang="en-IN" b="1" dirty="0"/>
              <a:t>Real-Time Detection</a:t>
            </a:r>
            <a:r>
              <a:rPr lang="en-IN" dirty="0"/>
              <a:t>:</a:t>
            </a:r>
          </a:p>
          <a:p>
            <a:pPr marL="742950" lvl="1" indent="-285750">
              <a:buFont typeface="+mj-lt"/>
              <a:buAutoNum type="arabicPeriod"/>
            </a:pPr>
            <a:r>
              <a:rPr lang="en-IN" b="1" dirty="0"/>
              <a:t>Face Detection</a:t>
            </a:r>
            <a:r>
              <a:rPr lang="en-IN" dirty="0"/>
              <a:t>:</a:t>
            </a:r>
            <a:br>
              <a:rPr lang="en-IN" dirty="0"/>
            </a:br>
            <a:r>
              <a:rPr lang="en-IN" dirty="0"/>
              <a:t>"We use a pre-trained </a:t>
            </a:r>
            <a:r>
              <a:rPr lang="en-IN" b="1" dirty="0"/>
              <a:t>SSD (Single Shot </a:t>
            </a:r>
            <a:r>
              <a:rPr lang="en-IN" b="1" dirty="0" err="1"/>
              <a:t>Multibox</a:t>
            </a:r>
            <a:r>
              <a:rPr lang="en-IN" b="1" dirty="0"/>
              <a:t> Detector)</a:t>
            </a:r>
            <a:r>
              <a:rPr lang="en-IN" dirty="0"/>
              <a:t> model based on Caffe to detect faces in real-time video streams. The detected face regions are extracted from the frame for further processing."</a:t>
            </a:r>
          </a:p>
          <a:p>
            <a:pPr marL="742950" lvl="1" indent="-285750">
              <a:buFont typeface="+mj-lt"/>
              <a:buAutoNum type="arabicPeriod"/>
            </a:pPr>
            <a:r>
              <a:rPr lang="en-IN" b="1" dirty="0"/>
              <a:t>Mask Detection</a:t>
            </a:r>
            <a:r>
              <a:rPr lang="en-IN" dirty="0"/>
              <a:t>:</a:t>
            </a:r>
            <a:br>
              <a:rPr lang="en-IN" dirty="0"/>
            </a:br>
            <a:r>
              <a:rPr lang="en-IN" dirty="0"/>
              <a:t>"Once faces are detected, the </a:t>
            </a:r>
            <a:r>
              <a:rPr lang="en-IN" b="1" dirty="0"/>
              <a:t>extracted face regions</a:t>
            </a:r>
            <a:r>
              <a:rPr lang="en-IN" dirty="0"/>
              <a:t> are resized to 224x224 pixels. Then, the trained </a:t>
            </a:r>
            <a:r>
              <a:rPr lang="en-IN" b="1" dirty="0" err="1"/>
              <a:t>MobileNet</a:t>
            </a:r>
            <a:r>
              <a:rPr lang="en-IN" dirty="0"/>
              <a:t> model (or any chosen CNN model) is used to predict whether the person is wearing a mask or not."</a:t>
            </a:r>
          </a:p>
          <a:p>
            <a:endParaRPr lang="en-US" dirty="0"/>
          </a:p>
        </p:txBody>
      </p:sp>
      <p:sp>
        <p:nvSpPr>
          <p:cNvPr id="4" name="Slide Number Placeholder 3"/>
          <p:cNvSpPr>
            <a:spLocks noGrp="1"/>
          </p:cNvSpPr>
          <p:nvPr>
            <p:ph type="sldNum" sz="quarter" idx="5"/>
          </p:nvPr>
        </p:nvSpPr>
        <p:spPr/>
        <p:txBody>
          <a:bodyPr/>
          <a:lstStyle/>
          <a:p>
            <a:fld id="{9D19F68D-3196-AF42-900D-D4A84A39D5BB}" type="slidenum">
              <a:rPr lang="en-US" smtClean="0"/>
              <a:t>8</a:t>
            </a:fld>
            <a:endParaRPr lang="en-US"/>
          </a:p>
        </p:txBody>
      </p:sp>
    </p:spTree>
    <p:extLst>
      <p:ext uri="{BB962C8B-B14F-4D97-AF65-F5344CB8AC3E}">
        <p14:creationId xmlns:p14="http://schemas.microsoft.com/office/powerpoint/2010/main" val="9191791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IN" b="1" dirty="0"/>
              <a:t>Age and Gender Prediction</a:t>
            </a:r>
            <a:r>
              <a:rPr lang="en-IN" dirty="0"/>
              <a:t>:</a:t>
            </a:r>
            <a:br>
              <a:rPr lang="en-IN" dirty="0"/>
            </a:br>
            <a:r>
              <a:rPr lang="en-IN" dirty="0"/>
              <a:t>"After detecting the face, we use pre-trained models called </a:t>
            </a:r>
            <a:r>
              <a:rPr lang="en-IN" b="1" dirty="0"/>
              <a:t>AgeNet</a:t>
            </a:r>
            <a:r>
              <a:rPr lang="en-IN" dirty="0"/>
              <a:t> and </a:t>
            </a:r>
            <a:r>
              <a:rPr lang="en-IN" b="1" dirty="0" err="1"/>
              <a:t>GenderNet</a:t>
            </a:r>
            <a:r>
              <a:rPr lang="en-IN" dirty="0"/>
              <a:t> to predict the person's age and gender."</a:t>
            </a:r>
          </a:p>
          <a:p>
            <a:pPr>
              <a:buFont typeface="Arial" panose="020B0604020202020204" pitchFamily="34" charset="0"/>
              <a:buChar char="•"/>
            </a:pPr>
            <a:r>
              <a:rPr lang="en-IN" b="1" dirty="0"/>
              <a:t>AgeNet</a:t>
            </a:r>
            <a:r>
              <a:rPr lang="en-IN" dirty="0"/>
              <a:t>: "This model classifies the face into an age group, such as 0-2 years, 4-6 years, 8-12 years, and so on."</a:t>
            </a:r>
          </a:p>
          <a:p>
            <a:pPr>
              <a:buFont typeface="Arial" panose="020B0604020202020204" pitchFamily="34" charset="0"/>
              <a:buChar char="•"/>
            </a:pPr>
            <a:r>
              <a:rPr lang="en-IN" b="1" dirty="0" err="1"/>
              <a:t>GenderNet</a:t>
            </a:r>
            <a:r>
              <a:rPr lang="en-IN" dirty="0"/>
              <a:t>: "This model predicts whether the person is </a:t>
            </a:r>
            <a:r>
              <a:rPr lang="en-IN" b="1" dirty="0"/>
              <a:t>Male</a:t>
            </a:r>
            <a:r>
              <a:rPr lang="en-IN" dirty="0"/>
              <a:t> or </a:t>
            </a:r>
            <a:r>
              <a:rPr lang="en-IN" b="1" dirty="0"/>
              <a:t>Female</a:t>
            </a:r>
            <a:r>
              <a:rPr lang="en-IN" dirty="0"/>
              <a:t> based on facial features."</a:t>
            </a:r>
          </a:p>
          <a:p>
            <a:endParaRPr lang="en-US" dirty="0"/>
          </a:p>
        </p:txBody>
      </p:sp>
      <p:sp>
        <p:nvSpPr>
          <p:cNvPr id="4" name="Slide Number Placeholder 3"/>
          <p:cNvSpPr>
            <a:spLocks noGrp="1"/>
          </p:cNvSpPr>
          <p:nvPr>
            <p:ph type="sldNum" sz="quarter" idx="5"/>
          </p:nvPr>
        </p:nvSpPr>
        <p:spPr/>
        <p:txBody>
          <a:bodyPr/>
          <a:lstStyle/>
          <a:p>
            <a:fld id="{9D19F68D-3196-AF42-900D-D4A84A39D5BB}" type="slidenum">
              <a:rPr lang="en-US" smtClean="0"/>
              <a:t>9</a:t>
            </a:fld>
            <a:endParaRPr lang="en-US"/>
          </a:p>
        </p:txBody>
      </p:sp>
    </p:spTree>
    <p:extLst>
      <p:ext uri="{BB962C8B-B14F-4D97-AF65-F5344CB8AC3E}">
        <p14:creationId xmlns:p14="http://schemas.microsoft.com/office/powerpoint/2010/main" val="38547674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IN" dirty="0"/>
            </a:br>
            <a:r>
              <a:rPr lang="en-IN" dirty="0"/>
              <a:t>"We tested several models, and </a:t>
            </a:r>
            <a:r>
              <a:rPr lang="en-IN" b="1" dirty="0"/>
              <a:t>ResNet50</a:t>
            </a:r>
            <a:r>
              <a:rPr lang="en-IN" dirty="0"/>
              <a:t> performed the best, achieving the highest accuracy of </a:t>
            </a:r>
            <a:r>
              <a:rPr lang="en-IN" b="1" dirty="0"/>
              <a:t>99.99%</a:t>
            </a:r>
            <a:r>
              <a:rPr lang="en-IN" dirty="0"/>
              <a:t> due to its deep learning capabilities </a:t>
            </a:r>
          </a:p>
          <a:p>
            <a:r>
              <a:rPr lang="en-IN" dirty="0"/>
              <a:t>and residual connections. </a:t>
            </a:r>
          </a:p>
          <a:p>
            <a:r>
              <a:rPr lang="en-IN" dirty="0"/>
              <a:t>While </a:t>
            </a:r>
            <a:r>
              <a:rPr lang="en-IN" b="1" dirty="0"/>
              <a:t>VGG16</a:t>
            </a:r>
            <a:r>
              <a:rPr lang="en-IN" dirty="0"/>
              <a:t>, </a:t>
            </a:r>
            <a:r>
              <a:rPr lang="en-IN" b="1" dirty="0"/>
              <a:t>InceptionV3</a:t>
            </a:r>
            <a:r>
              <a:rPr lang="en-IN" dirty="0"/>
              <a:t>, and </a:t>
            </a:r>
            <a:r>
              <a:rPr lang="en-IN" b="1" dirty="0"/>
              <a:t>MobileNetV2</a:t>
            </a:r>
            <a:r>
              <a:rPr lang="en-IN" dirty="0"/>
              <a:t> performed well, </a:t>
            </a:r>
            <a:r>
              <a:rPr lang="en-IN" b="1" dirty="0"/>
              <a:t>ResNet50</a:t>
            </a:r>
            <a:r>
              <a:rPr lang="en-IN" dirty="0"/>
              <a:t>'s deeper architecture and accuracy made it the most suitable for this task."</a:t>
            </a:r>
          </a:p>
          <a:p>
            <a:endParaRPr lang="en-US" dirty="0"/>
          </a:p>
        </p:txBody>
      </p:sp>
      <p:sp>
        <p:nvSpPr>
          <p:cNvPr id="4" name="Slide Number Placeholder 3"/>
          <p:cNvSpPr>
            <a:spLocks noGrp="1"/>
          </p:cNvSpPr>
          <p:nvPr>
            <p:ph type="sldNum" sz="quarter" idx="5"/>
          </p:nvPr>
        </p:nvSpPr>
        <p:spPr/>
        <p:txBody>
          <a:bodyPr/>
          <a:lstStyle/>
          <a:p>
            <a:fld id="{9D19F68D-3196-AF42-900D-D4A84A39D5BB}" type="slidenum">
              <a:rPr lang="en-US" smtClean="0"/>
              <a:t>10</a:t>
            </a:fld>
            <a:endParaRPr lang="en-US"/>
          </a:p>
        </p:txBody>
      </p:sp>
    </p:spTree>
    <p:extLst>
      <p:ext uri="{BB962C8B-B14F-4D97-AF65-F5344CB8AC3E}">
        <p14:creationId xmlns:p14="http://schemas.microsoft.com/office/powerpoint/2010/main" val="40501849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4/24/25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4/24/25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4/24/25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4/24/25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3284918" y="2182339"/>
            <a:ext cx="12043144" cy="2502443"/>
          </a:xfrm>
          <a:prstGeom prst="rect">
            <a:avLst/>
          </a:prstGeom>
        </p:spPr>
        <p:txBody>
          <a:bodyPr lIns="0" tIns="0" rIns="0" bIns="0" rtlCol="0" anchor="t">
            <a:spAutoFit/>
          </a:bodyPr>
          <a:lstStyle/>
          <a:p>
            <a:pPr algn="ctr">
              <a:lnSpc>
                <a:spcPts val="9544"/>
              </a:lnSpc>
              <a:spcBef>
                <a:spcPct val="0"/>
              </a:spcBef>
            </a:pPr>
            <a:r>
              <a:rPr lang="en-US" sz="6817" b="1">
                <a:solidFill>
                  <a:srgbClr val="000000"/>
                </a:solidFill>
                <a:latin typeface="Times New Roman Bold"/>
                <a:ea typeface="Times New Roman Bold"/>
                <a:cs typeface="Times New Roman Bold"/>
                <a:sym typeface="Times New Roman Bold"/>
              </a:rPr>
              <a:t>Age and Gender Detection in Masked Faces</a:t>
            </a:r>
          </a:p>
        </p:txBody>
      </p:sp>
      <p:sp>
        <p:nvSpPr>
          <p:cNvPr id="4" name="TextBox 4"/>
          <p:cNvSpPr txBox="1"/>
          <p:nvPr/>
        </p:nvSpPr>
        <p:spPr>
          <a:xfrm>
            <a:off x="11126500" y="7331686"/>
            <a:ext cx="7963087" cy="2191752"/>
          </a:xfrm>
          <a:prstGeom prst="rect">
            <a:avLst/>
          </a:prstGeom>
        </p:spPr>
        <p:txBody>
          <a:bodyPr lIns="0" tIns="0" rIns="0" bIns="0" rtlCol="0" anchor="t">
            <a:spAutoFit/>
          </a:bodyPr>
          <a:lstStyle/>
          <a:p>
            <a:pPr algn="ctr">
              <a:lnSpc>
                <a:spcPts val="5649"/>
              </a:lnSpc>
              <a:spcBef>
                <a:spcPct val="0"/>
              </a:spcBef>
            </a:pPr>
            <a:r>
              <a:rPr lang="en-US" sz="4035" b="1">
                <a:solidFill>
                  <a:srgbClr val="000000"/>
                </a:solidFill>
                <a:latin typeface="Times New Roman Bold"/>
                <a:ea typeface="Times New Roman Bold"/>
                <a:cs typeface="Times New Roman Bold"/>
                <a:sym typeface="Times New Roman Bold"/>
              </a:rPr>
              <a:t>Presented by (Group 22)</a:t>
            </a:r>
          </a:p>
          <a:p>
            <a:pPr algn="ctr">
              <a:lnSpc>
                <a:spcPts val="3689"/>
              </a:lnSpc>
              <a:spcBef>
                <a:spcPct val="0"/>
              </a:spcBef>
            </a:pPr>
            <a:r>
              <a:rPr lang="en-US" sz="2635" b="1">
                <a:solidFill>
                  <a:srgbClr val="000000"/>
                </a:solidFill>
                <a:latin typeface="Times New Roman Bold"/>
                <a:ea typeface="Times New Roman Bold"/>
                <a:cs typeface="Times New Roman Bold"/>
                <a:sym typeface="Times New Roman Bold"/>
              </a:rPr>
              <a:t>Syam sai akhil devarasetty</a:t>
            </a:r>
          </a:p>
          <a:p>
            <a:pPr algn="ctr">
              <a:lnSpc>
                <a:spcPts val="3689"/>
              </a:lnSpc>
              <a:spcBef>
                <a:spcPct val="0"/>
              </a:spcBef>
            </a:pPr>
            <a:r>
              <a:rPr lang="en-US" sz="2635" b="1">
                <a:solidFill>
                  <a:srgbClr val="000000"/>
                </a:solidFill>
                <a:latin typeface="Times New Roman Bold"/>
                <a:ea typeface="Times New Roman Bold"/>
                <a:cs typeface="Times New Roman Bold"/>
                <a:sym typeface="Times New Roman Bold"/>
              </a:rPr>
              <a:t>Kavya sri Turlapati</a:t>
            </a:r>
          </a:p>
          <a:p>
            <a:pPr algn="ctr">
              <a:lnSpc>
                <a:spcPts val="3689"/>
              </a:lnSpc>
              <a:spcBef>
                <a:spcPct val="0"/>
              </a:spcBef>
            </a:pPr>
            <a:r>
              <a:rPr lang="en-US" sz="2635" b="1">
                <a:solidFill>
                  <a:srgbClr val="000000"/>
                </a:solidFill>
                <a:latin typeface="Times New Roman Bold"/>
                <a:ea typeface="Times New Roman Bold"/>
                <a:cs typeface="Times New Roman Bold"/>
                <a:sym typeface="Times New Roman Bold"/>
              </a:rPr>
              <a:t>Kavya sree chowdary Kari</a:t>
            </a:r>
          </a:p>
        </p:txBody>
      </p:sp>
      <p:sp>
        <p:nvSpPr>
          <p:cNvPr id="5" name="Freeform 2">
            <a:extLst>
              <a:ext uri="{FF2B5EF4-FFF2-40B4-BE49-F238E27FC236}">
                <a16:creationId xmlns:a16="http://schemas.microsoft.com/office/drawing/2014/main" id="{DE3B6028-4AF4-A759-E443-FD7140BB85FB}"/>
              </a:ext>
            </a:extLst>
          </p:cNvPr>
          <p:cNvSpPr/>
          <p:nvPr/>
        </p:nvSpPr>
        <p:spPr>
          <a:xfrm>
            <a:off x="-18288" y="5334000"/>
            <a:ext cx="9144000" cy="4953000"/>
          </a:xfrm>
          <a:custGeom>
            <a:avLst/>
            <a:gdLst/>
            <a:ahLst/>
            <a:cxnLst/>
            <a:rect l="l" t="t" r="r" b="b"/>
            <a:pathLst>
              <a:path w="6382576" h="4933820">
                <a:moveTo>
                  <a:pt x="0" y="0"/>
                </a:moveTo>
                <a:lnTo>
                  <a:pt x="6382576" y="0"/>
                </a:lnTo>
                <a:lnTo>
                  <a:pt x="6382576" y="4933820"/>
                </a:lnTo>
                <a:lnTo>
                  <a:pt x="0" y="4933820"/>
                </a:lnTo>
                <a:lnTo>
                  <a:pt x="0" y="0"/>
                </a:lnTo>
                <a:close/>
              </a:path>
            </a:pathLst>
          </a:custGeom>
          <a:blipFill>
            <a:blip r:embed="rId3"/>
            <a:stretch>
              <a:fillRect/>
            </a:stretch>
          </a:blipFill>
        </p:spPr>
        <p:txBody>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2400" y="1129018"/>
            <a:ext cx="7886700" cy="555921"/>
          </a:xfrm>
          <a:prstGeom prst="rect">
            <a:avLst/>
          </a:prstGeom>
        </p:spPr>
        <p:txBody>
          <a:bodyPr wrap="square" lIns="0" tIns="0" rIns="0" bIns="0" rtlCol="0" anchor="t">
            <a:spAutoFit/>
          </a:bodyPr>
          <a:lstStyle/>
          <a:p>
            <a:pPr algn="ctr">
              <a:lnSpc>
                <a:spcPts val="4480"/>
              </a:lnSpc>
              <a:spcBef>
                <a:spcPct val="0"/>
              </a:spcBef>
            </a:pPr>
            <a:r>
              <a:rPr lang="en-US" sz="3200" b="1" dirty="0">
                <a:solidFill>
                  <a:srgbClr val="000000"/>
                </a:solidFill>
                <a:latin typeface="Times New Roman Bold"/>
                <a:ea typeface="Times New Roman Bold"/>
                <a:cs typeface="Times New Roman Bold"/>
                <a:sym typeface="Times New Roman Bold"/>
              </a:rPr>
              <a:t>PERFORMANCE EVALUATION</a:t>
            </a:r>
          </a:p>
        </p:txBody>
      </p:sp>
      <p:sp>
        <p:nvSpPr>
          <p:cNvPr id="3" name="TextBox 3"/>
          <p:cNvSpPr txBox="1"/>
          <p:nvPr/>
        </p:nvSpPr>
        <p:spPr>
          <a:xfrm>
            <a:off x="1041105" y="2117444"/>
            <a:ext cx="16230600" cy="2308324"/>
          </a:xfrm>
          <a:prstGeom prst="rect">
            <a:avLst/>
          </a:prstGeom>
        </p:spPr>
        <p:txBody>
          <a:bodyPr lIns="0" tIns="0" rIns="0" bIns="0" rtlCol="0" anchor="t">
            <a:spAutoFit/>
          </a:bodyPr>
          <a:lstStyle/>
          <a:p>
            <a:pPr marL="457200" indent="-457200">
              <a:buAutoNum type="arabicPeriod"/>
            </a:pPr>
            <a:r>
              <a:rPr lang="en-IN" sz="2500" b="1" dirty="0">
                <a:latin typeface="Times New Roman" panose="02020603050405020304" pitchFamily="18" charset="0"/>
                <a:cs typeface="Times New Roman" panose="02020603050405020304" pitchFamily="18" charset="0"/>
              </a:rPr>
              <a:t>Model Comparison:</a:t>
            </a:r>
          </a:p>
          <a:p>
            <a:pPr marL="342900" indent="-342900">
              <a:buFont typeface="Arial" panose="020B0604020202020204" pitchFamily="34" charset="0"/>
              <a:buChar char="•"/>
            </a:pPr>
            <a:r>
              <a:rPr lang="en-IN" sz="2500" dirty="0">
                <a:latin typeface="Times New Roman" panose="02020603050405020304" pitchFamily="18" charset="0"/>
                <a:cs typeface="Times New Roman" panose="02020603050405020304" pitchFamily="18" charset="0"/>
              </a:rPr>
              <a:t>Various models, including </a:t>
            </a:r>
            <a:r>
              <a:rPr lang="en-IN" sz="2500" b="1" dirty="0">
                <a:latin typeface="Times New Roman" panose="02020603050405020304" pitchFamily="18" charset="0"/>
                <a:cs typeface="Times New Roman" panose="02020603050405020304" pitchFamily="18" charset="0"/>
              </a:rPr>
              <a:t>MobileNetV2</a:t>
            </a:r>
            <a:r>
              <a:rPr lang="en-IN" sz="2500" dirty="0">
                <a:latin typeface="Times New Roman" panose="02020603050405020304" pitchFamily="18" charset="0"/>
                <a:cs typeface="Times New Roman" panose="02020603050405020304" pitchFamily="18" charset="0"/>
              </a:rPr>
              <a:t>, </a:t>
            </a:r>
            <a:r>
              <a:rPr lang="en-IN" sz="2500" b="1" dirty="0">
                <a:latin typeface="Times New Roman" panose="02020603050405020304" pitchFamily="18" charset="0"/>
                <a:cs typeface="Times New Roman" panose="02020603050405020304" pitchFamily="18" charset="0"/>
              </a:rPr>
              <a:t>VGG16</a:t>
            </a:r>
            <a:r>
              <a:rPr lang="en-IN" sz="2500" dirty="0">
                <a:latin typeface="Times New Roman" panose="02020603050405020304" pitchFamily="18" charset="0"/>
                <a:cs typeface="Times New Roman" panose="02020603050405020304" pitchFamily="18" charset="0"/>
              </a:rPr>
              <a:t>, </a:t>
            </a:r>
            <a:r>
              <a:rPr lang="en-IN" sz="2500" b="1" dirty="0">
                <a:latin typeface="Times New Roman" panose="02020603050405020304" pitchFamily="18" charset="0"/>
                <a:cs typeface="Times New Roman" panose="02020603050405020304" pitchFamily="18" charset="0"/>
              </a:rPr>
              <a:t>ResNet50</a:t>
            </a:r>
            <a:r>
              <a:rPr lang="en-IN" sz="2500" dirty="0">
                <a:latin typeface="Times New Roman" panose="02020603050405020304" pitchFamily="18" charset="0"/>
                <a:cs typeface="Times New Roman" panose="02020603050405020304" pitchFamily="18" charset="0"/>
              </a:rPr>
              <a:t>, and </a:t>
            </a:r>
            <a:r>
              <a:rPr lang="en-IN" sz="2500" b="1" dirty="0">
                <a:latin typeface="Times New Roman" panose="02020603050405020304" pitchFamily="18" charset="0"/>
                <a:cs typeface="Times New Roman" panose="02020603050405020304" pitchFamily="18" charset="0"/>
              </a:rPr>
              <a:t>InceptionV3</a:t>
            </a:r>
            <a:r>
              <a:rPr lang="en-IN" sz="2500" dirty="0">
                <a:latin typeface="Times New Roman" panose="02020603050405020304" pitchFamily="18" charset="0"/>
                <a:cs typeface="Times New Roman" panose="02020603050405020304" pitchFamily="18" charset="0"/>
              </a:rPr>
              <a:t>, were tested for performance.</a:t>
            </a:r>
          </a:p>
          <a:p>
            <a:pPr marL="342900" indent="-342900">
              <a:buFont typeface="Arial" panose="020B0604020202020204" pitchFamily="34" charset="0"/>
              <a:buChar char="•"/>
            </a:pPr>
            <a:r>
              <a:rPr lang="en-IN" sz="2500" b="1" dirty="0">
                <a:latin typeface="Times New Roman" panose="02020603050405020304" pitchFamily="18" charset="0"/>
                <a:cs typeface="Times New Roman" panose="02020603050405020304" pitchFamily="18" charset="0"/>
              </a:rPr>
              <a:t>ResNet50</a:t>
            </a:r>
            <a:r>
              <a:rPr lang="en-IN" sz="2500" dirty="0">
                <a:latin typeface="Times New Roman" panose="02020603050405020304" pitchFamily="18" charset="0"/>
                <a:cs typeface="Times New Roman" panose="02020603050405020304" pitchFamily="18" charset="0"/>
              </a:rPr>
              <a:t> outperformed the others, achieving the highest accuracy of </a:t>
            </a:r>
            <a:r>
              <a:rPr lang="en-IN" sz="2500" b="1" dirty="0">
                <a:latin typeface="Times New Roman" panose="02020603050405020304" pitchFamily="18" charset="0"/>
                <a:cs typeface="Times New Roman" panose="02020603050405020304" pitchFamily="18" charset="0"/>
              </a:rPr>
              <a:t>99.99%</a:t>
            </a:r>
            <a:r>
              <a:rPr lang="en-IN" sz="2500" dirty="0">
                <a:latin typeface="Times New Roman" panose="02020603050405020304" pitchFamily="18" charset="0"/>
                <a:cs typeface="Times New Roman" panose="02020603050405020304" pitchFamily="18" charset="0"/>
              </a:rPr>
              <a:t> due to its deep learning capabilities and residual connections.</a:t>
            </a:r>
          </a:p>
          <a:p>
            <a:pPr marL="342900" indent="-342900">
              <a:buFont typeface="Arial" panose="020B0604020202020204" pitchFamily="34" charset="0"/>
              <a:buChar char="•"/>
            </a:pPr>
            <a:r>
              <a:rPr lang="en-IN" sz="2500" dirty="0">
                <a:latin typeface="Times New Roman" panose="02020603050405020304" pitchFamily="18" charset="0"/>
                <a:cs typeface="Times New Roman" panose="02020603050405020304" pitchFamily="18" charset="0"/>
              </a:rPr>
              <a:t>In comparison, while </a:t>
            </a:r>
            <a:r>
              <a:rPr lang="en-IN" sz="2500" b="1" dirty="0">
                <a:latin typeface="Times New Roman" panose="02020603050405020304" pitchFamily="18" charset="0"/>
                <a:cs typeface="Times New Roman" panose="02020603050405020304" pitchFamily="18" charset="0"/>
              </a:rPr>
              <a:t>VGG16</a:t>
            </a:r>
            <a:r>
              <a:rPr lang="en-IN" sz="2500" dirty="0">
                <a:latin typeface="Times New Roman" panose="02020603050405020304" pitchFamily="18" charset="0"/>
                <a:cs typeface="Times New Roman" panose="02020603050405020304" pitchFamily="18" charset="0"/>
              </a:rPr>
              <a:t>, </a:t>
            </a:r>
            <a:r>
              <a:rPr lang="en-IN" sz="2500" b="1" dirty="0">
                <a:latin typeface="Times New Roman" panose="02020603050405020304" pitchFamily="18" charset="0"/>
                <a:cs typeface="Times New Roman" panose="02020603050405020304" pitchFamily="18" charset="0"/>
              </a:rPr>
              <a:t>InceptionV3</a:t>
            </a:r>
            <a:r>
              <a:rPr lang="en-IN" sz="2500" dirty="0">
                <a:latin typeface="Times New Roman" panose="02020603050405020304" pitchFamily="18" charset="0"/>
                <a:cs typeface="Times New Roman" panose="02020603050405020304" pitchFamily="18" charset="0"/>
              </a:rPr>
              <a:t>, and </a:t>
            </a:r>
            <a:r>
              <a:rPr lang="en-IN" sz="2500" b="1" dirty="0">
                <a:latin typeface="Times New Roman" panose="02020603050405020304" pitchFamily="18" charset="0"/>
                <a:cs typeface="Times New Roman" panose="02020603050405020304" pitchFamily="18" charset="0"/>
              </a:rPr>
              <a:t>MobileNetV2</a:t>
            </a:r>
            <a:r>
              <a:rPr lang="en-IN" sz="2500" dirty="0">
                <a:latin typeface="Times New Roman" panose="02020603050405020304" pitchFamily="18" charset="0"/>
                <a:cs typeface="Times New Roman" panose="02020603050405020304" pitchFamily="18" charset="0"/>
              </a:rPr>
              <a:t> performed well, </a:t>
            </a:r>
            <a:r>
              <a:rPr lang="en-IN" sz="2500" b="1" dirty="0">
                <a:latin typeface="Times New Roman" panose="02020603050405020304" pitchFamily="18" charset="0"/>
                <a:cs typeface="Times New Roman" panose="02020603050405020304" pitchFamily="18" charset="0"/>
              </a:rPr>
              <a:t>ResNet50</a:t>
            </a:r>
            <a:r>
              <a:rPr lang="en-IN" sz="2500" dirty="0">
                <a:latin typeface="Times New Roman" panose="02020603050405020304" pitchFamily="18" charset="0"/>
                <a:cs typeface="Times New Roman" panose="02020603050405020304" pitchFamily="18" charset="0"/>
              </a:rPr>
              <a:t>'s accuracy and deeper network architecture made it the most suitable for this task.</a:t>
            </a:r>
          </a:p>
        </p:txBody>
      </p:sp>
      <p:sp>
        <p:nvSpPr>
          <p:cNvPr id="4" name="TextBox 4"/>
          <p:cNvSpPr txBox="1"/>
          <p:nvPr/>
        </p:nvSpPr>
        <p:spPr>
          <a:xfrm>
            <a:off x="990600" y="4789161"/>
            <a:ext cx="16230600" cy="1923604"/>
          </a:xfrm>
          <a:prstGeom prst="rect">
            <a:avLst/>
          </a:prstGeom>
        </p:spPr>
        <p:txBody>
          <a:bodyPr lIns="0" tIns="0" rIns="0" bIns="0" rtlCol="0" anchor="t">
            <a:spAutoFit/>
          </a:bodyPr>
          <a:lstStyle/>
          <a:p>
            <a:pPr>
              <a:buNone/>
            </a:pPr>
            <a:r>
              <a:rPr lang="en-IN" sz="2500" b="1" dirty="0">
                <a:latin typeface="Times New Roman" panose="02020603050405020304" pitchFamily="18" charset="0"/>
                <a:cs typeface="Times New Roman" panose="02020603050405020304" pitchFamily="18" charset="0"/>
              </a:rPr>
              <a:t>2. Model Performance Summary:</a:t>
            </a:r>
          </a:p>
          <a:p>
            <a:pPr>
              <a:buFont typeface="Arial" panose="020B0604020202020204" pitchFamily="34" charset="0"/>
              <a:buChar char="•"/>
            </a:pPr>
            <a:r>
              <a:rPr lang="en-IN" sz="2500" dirty="0">
                <a:latin typeface="Times New Roman" panose="02020603050405020304" pitchFamily="18" charset="0"/>
                <a:cs typeface="Times New Roman" panose="02020603050405020304" pitchFamily="18" charset="0"/>
              </a:rPr>
              <a:t>   Got </a:t>
            </a:r>
            <a:r>
              <a:rPr lang="en-IN" sz="2500" b="1" dirty="0">
                <a:latin typeface="Times New Roman" panose="02020603050405020304" pitchFamily="18" charset="0"/>
                <a:cs typeface="Times New Roman" panose="02020603050405020304" pitchFamily="18" charset="0"/>
              </a:rPr>
              <a:t>99.9% accuracy</a:t>
            </a:r>
            <a:r>
              <a:rPr lang="en-IN" sz="2500" dirty="0">
                <a:latin typeface="Times New Roman" panose="02020603050405020304" pitchFamily="18" charset="0"/>
                <a:cs typeface="Times New Roman" panose="02020603050405020304" pitchFamily="18" charset="0"/>
              </a:rPr>
              <a:t>, demonstrating high overall model performance.</a:t>
            </a:r>
          </a:p>
          <a:p>
            <a:pPr>
              <a:buFont typeface="Arial" panose="020B0604020202020204" pitchFamily="34" charset="0"/>
              <a:buChar char="•"/>
            </a:pPr>
            <a:r>
              <a:rPr lang="en-IN" sz="2500" b="1" dirty="0">
                <a:latin typeface="Times New Roman" panose="02020603050405020304" pitchFamily="18" charset="0"/>
                <a:cs typeface="Times New Roman" panose="02020603050405020304" pitchFamily="18" charset="0"/>
              </a:rPr>
              <a:t>   Sensitivity (100%)</a:t>
            </a:r>
            <a:r>
              <a:rPr lang="en-IN" sz="2500" dirty="0">
                <a:latin typeface="Times New Roman" panose="02020603050405020304" pitchFamily="18" charset="0"/>
                <a:cs typeface="Times New Roman" panose="02020603050405020304" pitchFamily="18" charset="0"/>
              </a:rPr>
              <a:t> and </a:t>
            </a:r>
            <a:r>
              <a:rPr lang="en-IN" sz="2500" b="1" dirty="0">
                <a:latin typeface="Times New Roman" panose="02020603050405020304" pitchFamily="18" charset="0"/>
                <a:cs typeface="Times New Roman" panose="02020603050405020304" pitchFamily="18" charset="0"/>
              </a:rPr>
              <a:t>Specificity (100%)</a:t>
            </a:r>
            <a:r>
              <a:rPr lang="en-IN" sz="2500" dirty="0">
                <a:latin typeface="Times New Roman" panose="02020603050405020304" pitchFamily="18" charset="0"/>
                <a:cs typeface="Times New Roman" panose="02020603050405020304" pitchFamily="18" charset="0"/>
              </a:rPr>
              <a:t> highlight the model’s ability to correctly identify both "</a:t>
            </a:r>
            <a:r>
              <a:rPr lang="en-IN" sz="2500" dirty="0" err="1">
                <a:latin typeface="Times New Roman" panose="02020603050405020304" pitchFamily="18" charset="0"/>
                <a:cs typeface="Times New Roman" panose="02020603050405020304" pitchFamily="18" charset="0"/>
              </a:rPr>
              <a:t>WithMask</a:t>
            </a:r>
            <a:r>
              <a:rPr lang="en-IN" sz="2500" dirty="0">
                <a:latin typeface="Times New Roman" panose="02020603050405020304" pitchFamily="18" charset="0"/>
                <a:cs typeface="Times New Roman" panose="02020603050405020304" pitchFamily="18" charset="0"/>
              </a:rPr>
              <a:t>" and       "</a:t>
            </a:r>
            <a:r>
              <a:rPr lang="en-IN" sz="2500" dirty="0" err="1">
                <a:latin typeface="Times New Roman" panose="02020603050405020304" pitchFamily="18" charset="0"/>
                <a:cs typeface="Times New Roman" panose="02020603050405020304" pitchFamily="18" charset="0"/>
              </a:rPr>
              <a:t>WithoutMask</a:t>
            </a:r>
            <a:r>
              <a:rPr lang="en-IN" sz="2500" dirty="0">
                <a:latin typeface="Times New Roman" panose="02020603050405020304" pitchFamily="18" charset="0"/>
                <a:cs typeface="Times New Roman" panose="02020603050405020304" pitchFamily="18" charset="0"/>
              </a:rPr>
              <a:t>" cases.</a:t>
            </a:r>
          </a:p>
          <a:p>
            <a:pPr>
              <a:buFont typeface="Arial" panose="020B0604020202020204" pitchFamily="34" charset="0"/>
              <a:buChar char="•"/>
            </a:pPr>
            <a:r>
              <a:rPr lang="en-IN" sz="2500" b="1" dirty="0">
                <a:latin typeface="Times New Roman" panose="02020603050405020304" pitchFamily="18" charset="0"/>
                <a:cs typeface="Times New Roman" panose="02020603050405020304" pitchFamily="18" charset="0"/>
              </a:rPr>
              <a:t>   ROC Curve &amp; AUC</a:t>
            </a:r>
            <a:r>
              <a:rPr lang="en-IN" sz="2500" dirty="0">
                <a:latin typeface="Times New Roman" panose="02020603050405020304" pitchFamily="18" charset="0"/>
                <a:cs typeface="Times New Roman" panose="02020603050405020304" pitchFamily="18" charset="0"/>
              </a:rPr>
              <a:t>: AUC of </a:t>
            </a:r>
            <a:r>
              <a:rPr lang="en-IN" sz="2500" b="1" dirty="0">
                <a:latin typeface="Times New Roman" panose="02020603050405020304" pitchFamily="18" charset="0"/>
                <a:cs typeface="Times New Roman" panose="02020603050405020304" pitchFamily="18" charset="0"/>
              </a:rPr>
              <a:t>0.99</a:t>
            </a:r>
            <a:r>
              <a:rPr lang="en-IN" sz="2500" dirty="0">
                <a:latin typeface="Times New Roman" panose="02020603050405020304" pitchFamily="18" charset="0"/>
                <a:cs typeface="Times New Roman" panose="02020603050405020304" pitchFamily="18" charset="0"/>
              </a:rPr>
              <a:t> reflects excellent model discrimination between the classes.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6013354" y="8966200"/>
            <a:ext cx="5598914" cy="479424"/>
          </a:xfrm>
          <a:prstGeom prst="rect">
            <a:avLst/>
          </a:prstGeom>
        </p:spPr>
        <p:txBody>
          <a:bodyPr lIns="0" tIns="0" rIns="0" bIns="0" rtlCol="0" anchor="t">
            <a:spAutoFit/>
          </a:bodyPr>
          <a:lstStyle/>
          <a:p>
            <a:pPr algn="ctr">
              <a:lnSpc>
                <a:spcPts val="3500"/>
              </a:lnSpc>
              <a:spcBef>
                <a:spcPct val="0"/>
              </a:spcBef>
            </a:pPr>
            <a:r>
              <a:rPr lang="en-US" sz="2500" b="1">
                <a:solidFill>
                  <a:srgbClr val="000000"/>
                </a:solidFill>
                <a:latin typeface="Times New Roman Bold"/>
                <a:ea typeface="Times New Roman Bold"/>
                <a:cs typeface="Times New Roman Bold"/>
                <a:sym typeface="Times New Roman Bold"/>
              </a:rPr>
              <a:t>Fig 3 Accuracy &amp; Loss comparision Graph</a:t>
            </a:r>
          </a:p>
        </p:txBody>
      </p:sp>
      <p:pic>
        <p:nvPicPr>
          <p:cNvPr id="4" name="Picture 3">
            <a:extLst>
              <a:ext uri="{FF2B5EF4-FFF2-40B4-BE49-F238E27FC236}">
                <a16:creationId xmlns:a16="http://schemas.microsoft.com/office/drawing/2014/main" id="{9F2FDED8-E4F0-733E-D026-18962689CFFF}"/>
              </a:ext>
            </a:extLst>
          </p:cNvPr>
          <p:cNvPicPr>
            <a:picLocks noChangeAspect="1"/>
          </p:cNvPicPr>
          <p:nvPr/>
        </p:nvPicPr>
        <p:blipFill>
          <a:blip r:embed="rId3"/>
          <a:stretch>
            <a:fillRect/>
          </a:stretch>
        </p:blipFill>
        <p:spPr>
          <a:xfrm>
            <a:off x="4926611" y="1257300"/>
            <a:ext cx="7772400" cy="736110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3276600" y="7658100"/>
            <a:ext cx="3866101" cy="432811"/>
          </a:xfrm>
          <a:prstGeom prst="rect">
            <a:avLst/>
          </a:prstGeom>
        </p:spPr>
        <p:txBody>
          <a:bodyPr wrap="square" lIns="0" tIns="0" rIns="0" bIns="0" rtlCol="0" anchor="t">
            <a:spAutoFit/>
          </a:bodyPr>
          <a:lstStyle/>
          <a:p>
            <a:pPr algn="ctr">
              <a:lnSpc>
                <a:spcPts val="3500"/>
              </a:lnSpc>
              <a:spcBef>
                <a:spcPct val="0"/>
              </a:spcBef>
            </a:pPr>
            <a:r>
              <a:rPr lang="en-US" sz="2500" b="1" dirty="0">
                <a:solidFill>
                  <a:srgbClr val="000000"/>
                </a:solidFill>
                <a:latin typeface="Times New Roman Bold"/>
                <a:ea typeface="Times New Roman Bold"/>
                <a:cs typeface="Times New Roman Bold"/>
                <a:sym typeface="Times New Roman Bold"/>
              </a:rPr>
              <a:t>Fig 4 Confusion matrix</a:t>
            </a:r>
          </a:p>
        </p:txBody>
      </p:sp>
      <p:sp>
        <p:nvSpPr>
          <p:cNvPr id="5" name="TextBox 5"/>
          <p:cNvSpPr txBox="1"/>
          <p:nvPr/>
        </p:nvSpPr>
        <p:spPr>
          <a:xfrm>
            <a:off x="11935199" y="7668267"/>
            <a:ext cx="3109871" cy="432811"/>
          </a:xfrm>
          <a:prstGeom prst="rect">
            <a:avLst/>
          </a:prstGeom>
        </p:spPr>
        <p:txBody>
          <a:bodyPr wrap="square" lIns="0" tIns="0" rIns="0" bIns="0" rtlCol="0" anchor="t">
            <a:spAutoFit/>
          </a:bodyPr>
          <a:lstStyle/>
          <a:p>
            <a:pPr algn="ctr">
              <a:lnSpc>
                <a:spcPts val="3500"/>
              </a:lnSpc>
              <a:spcBef>
                <a:spcPct val="0"/>
              </a:spcBef>
            </a:pPr>
            <a:r>
              <a:rPr lang="en-US" sz="2500" b="1" dirty="0">
                <a:solidFill>
                  <a:srgbClr val="000000"/>
                </a:solidFill>
                <a:latin typeface="Times New Roman Bold"/>
                <a:ea typeface="Times New Roman Bold"/>
                <a:cs typeface="Times New Roman Bold"/>
                <a:sym typeface="Times New Roman Bold"/>
              </a:rPr>
              <a:t>Fig 5 ROC Curve</a:t>
            </a:r>
          </a:p>
        </p:txBody>
      </p:sp>
      <p:pic>
        <p:nvPicPr>
          <p:cNvPr id="6" name="Picture 5">
            <a:extLst>
              <a:ext uri="{FF2B5EF4-FFF2-40B4-BE49-F238E27FC236}">
                <a16:creationId xmlns:a16="http://schemas.microsoft.com/office/drawing/2014/main" id="{2C50FF2D-D6DE-40C3-7245-339D7461DFDE}"/>
              </a:ext>
            </a:extLst>
          </p:cNvPr>
          <p:cNvPicPr>
            <a:picLocks noChangeAspect="1"/>
          </p:cNvPicPr>
          <p:nvPr/>
        </p:nvPicPr>
        <p:blipFill>
          <a:blip r:embed="rId3"/>
          <a:stretch>
            <a:fillRect/>
          </a:stretch>
        </p:blipFill>
        <p:spPr>
          <a:xfrm>
            <a:off x="1828800" y="1569418"/>
            <a:ext cx="6469812" cy="5715000"/>
          </a:xfrm>
          <a:prstGeom prst="rect">
            <a:avLst/>
          </a:prstGeom>
        </p:spPr>
      </p:pic>
      <p:pic>
        <p:nvPicPr>
          <p:cNvPr id="8" name="Picture 7">
            <a:extLst>
              <a:ext uri="{FF2B5EF4-FFF2-40B4-BE49-F238E27FC236}">
                <a16:creationId xmlns:a16="http://schemas.microsoft.com/office/drawing/2014/main" id="{F3650436-0EFD-6710-E86A-09A1706C714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46567" y="1714500"/>
            <a:ext cx="6202000" cy="5715001"/>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543514" y="2092861"/>
            <a:ext cx="9200973" cy="5750608"/>
          </a:xfrm>
          <a:custGeom>
            <a:avLst/>
            <a:gdLst/>
            <a:ahLst/>
            <a:cxnLst/>
            <a:rect l="l" t="t" r="r" b="b"/>
            <a:pathLst>
              <a:path w="9200973" h="5750608">
                <a:moveTo>
                  <a:pt x="0" y="0"/>
                </a:moveTo>
                <a:lnTo>
                  <a:pt x="9200972" y="0"/>
                </a:lnTo>
                <a:lnTo>
                  <a:pt x="9200972" y="5750608"/>
                </a:lnTo>
                <a:lnTo>
                  <a:pt x="0" y="5750608"/>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1028700" y="904875"/>
            <a:ext cx="2247900" cy="555921"/>
          </a:xfrm>
          <a:prstGeom prst="rect">
            <a:avLst/>
          </a:prstGeom>
        </p:spPr>
        <p:txBody>
          <a:bodyPr wrap="square" lIns="0" tIns="0" rIns="0" bIns="0" rtlCol="0" anchor="t">
            <a:spAutoFit/>
          </a:bodyPr>
          <a:lstStyle/>
          <a:p>
            <a:pPr algn="ctr">
              <a:lnSpc>
                <a:spcPts val="4480"/>
              </a:lnSpc>
              <a:spcBef>
                <a:spcPct val="0"/>
              </a:spcBef>
            </a:pPr>
            <a:r>
              <a:rPr lang="en-US" sz="3200" b="1" dirty="0">
                <a:solidFill>
                  <a:srgbClr val="000000"/>
                </a:solidFill>
                <a:latin typeface="Times New Roman Bold"/>
                <a:ea typeface="Times New Roman Bold"/>
                <a:cs typeface="Times New Roman Bold"/>
                <a:sym typeface="Times New Roman Bold"/>
              </a:rPr>
              <a:t>RESULTS</a:t>
            </a:r>
          </a:p>
        </p:txBody>
      </p:sp>
      <p:sp>
        <p:nvSpPr>
          <p:cNvPr id="4" name="TextBox 4"/>
          <p:cNvSpPr txBox="1"/>
          <p:nvPr/>
        </p:nvSpPr>
        <p:spPr>
          <a:xfrm>
            <a:off x="2337805" y="8169300"/>
            <a:ext cx="13281200" cy="917574"/>
          </a:xfrm>
          <a:prstGeom prst="rect">
            <a:avLst/>
          </a:prstGeom>
        </p:spPr>
        <p:txBody>
          <a:bodyPr lIns="0" tIns="0" rIns="0" bIns="0" rtlCol="0" anchor="t">
            <a:spAutoFit/>
          </a:bodyPr>
          <a:lstStyle/>
          <a:p>
            <a:pPr algn="ctr">
              <a:lnSpc>
                <a:spcPts val="3500"/>
              </a:lnSpc>
              <a:spcBef>
                <a:spcPct val="0"/>
              </a:spcBef>
            </a:pPr>
            <a:r>
              <a:rPr lang="en-US" sz="2500" b="1">
                <a:solidFill>
                  <a:srgbClr val="000000"/>
                </a:solidFill>
                <a:latin typeface="Times New Roman Bold"/>
                <a:ea typeface="Times New Roman Bold"/>
                <a:cs typeface="Times New Roman Bold"/>
                <a:sym typeface="Times New Roman Bold"/>
              </a:rPr>
              <a:t>Fig 6 </a:t>
            </a:r>
            <a:r>
              <a:rPr lang="en-US" sz="2500">
                <a:solidFill>
                  <a:srgbClr val="000000"/>
                </a:solidFill>
                <a:latin typeface="Times New Roman"/>
                <a:ea typeface="Times New Roman"/>
                <a:cs typeface="Times New Roman"/>
                <a:sym typeface="Times New Roman"/>
              </a:rPr>
              <a:t> </a:t>
            </a:r>
            <a:r>
              <a:rPr lang="en-US" sz="2500" b="1">
                <a:solidFill>
                  <a:srgbClr val="000000"/>
                </a:solidFill>
                <a:latin typeface="Times New Roman Bold"/>
                <a:ea typeface="Times New Roman Bold"/>
                <a:cs typeface="Times New Roman Bold"/>
                <a:sym typeface="Times New Roman Bold"/>
              </a:rPr>
              <a:t>The model correctly identified the person as No Mask  predicted their age group as 25-32 and gender as Male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61049" y="1372037"/>
            <a:ext cx="5626001" cy="6227999"/>
          </a:xfrm>
          <a:custGeom>
            <a:avLst/>
            <a:gdLst/>
            <a:ahLst/>
            <a:cxnLst/>
            <a:rect l="l" t="t" r="r" b="b"/>
            <a:pathLst>
              <a:path w="5626001" h="6227999">
                <a:moveTo>
                  <a:pt x="0" y="0"/>
                </a:moveTo>
                <a:lnTo>
                  <a:pt x="5626002" y="0"/>
                </a:lnTo>
                <a:lnTo>
                  <a:pt x="5626002" y="6228000"/>
                </a:lnTo>
                <a:lnTo>
                  <a:pt x="0" y="6228000"/>
                </a:lnTo>
                <a:lnTo>
                  <a:pt x="0" y="0"/>
                </a:lnTo>
                <a:close/>
              </a:path>
            </a:pathLst>
          </a:custGeom>
          <a:blipFill>
            <a:blip r:embed="rId2"/>
            <a:stretch>
              <a:fillRect r="-77120"/>
            </a:stretch>
          </a:blipFill>
        </p:spPr>
        <p:txBody>
          <a:bodyPr/>
          <a:lstStyle/>
          <a:p>
            <a:endParaRPr lang="en-US"/>
          </a:p>
        </p:txBody>
      </p:sp>
      <p:sp>
        <p:nvSpPr>
          <p:cNvPr id="3" name="Freeform 3"/>
          <p:cNvSpPr/>
          <p:nvPr/>
        </p:nvSpPr>
        <p:spPr>
          <a:xfrm>
            <a:off x="9144000" y="1830240"/>
            <a:ext cx="6848989" cy="5769797"/>
          </a:xfrm>
          <a:custGeom>
            <a:avLst/>
            <a:gdLst/>
            <a:ahLst/>
            <a:cxnLst/>
            <a:rect l="l" t="t" r="r" b="b"/>
            <a:pathLst>
              <a:path w="6848989" h="5769797">
                <a:moveTo>
                  <a:pt x="0" y="0"/>
                </a:moveTo>
                <a:lnTo>
                  <a:pt x="6848989" y="0"/>
                </a:lnTo>
                <a:lnTo>
                  <a:pt x="6848989" y="5769797"/>
                </a:lnTo>
                <a:lnTo>
                  <a:pt x="0" y="5769797"/>
                </a:lnTo>
                <a:lnTo>
                  <a:pt x="0" y="0"/>
                </a:lnTo>
                <a:close/>
              </a:path>
            </a:pathLst>
          </a:custGeom>
          <a:blipFill>
            <a:blip r:embed="rId3"/>
            <a:stretch>
              <a:fillRect l="-8519" r="-26269"/>
            </a:stretch>
          </a:blipFill>
        </p:spPr>
        <p:txBody>
          <a:bodyPr/>
          <a:lstStyle/>
          <a:p>
            <a:endParaRPr lang="en-US"/>
          </a:p>
        </p:txBody>
      </p:sp>
      <p:sp>
        <p:nvSpPr>
          <p:cNvPr id="4" name="TextBox 4"/>
          <p:cNvSpPr txBox="1"/>
          <p:nvPr/>
        </p:nvSpPr>
        <p:spPr>
          <a:xfrm>
            <a:off x="1661049" y="7902576"/>
            <a:ext cx="5621694" cy="1355724"/>
          </a:xfrm>
          <a:prstGeom prst="rect">
            <a:avLst/>
          </a:prstGeom>
        </p:spPr>
        <p:txBody>
          <a:bodyPr lIns="0" tIns="0" rIns="0" bIns="0" rtlCol="0" anchor="t">
            <a:spAutoFit/>
          </a:bodyPr>
          <a:lstStyle/>
          <a:p>
            <a:pPr algn="ctr">
              <a:lnSpc>
                <a:spcPts val="3500"/>
              </a:lnSpc>
              <a:spcBef>
                <a:spcPct val="0"/>
              </a:spcBef>
            </a:pPr>
            <a:r>
              <a:rPr lang="en-US" sz="2500" b="1">
                <a:solidFill>
                  <a:srgbClr val="000000"/>
                </a:solidFill>
                <a:latin typeface="Times New Roman Bold"/>
                <a:ea typeface="Times New Roman Bold"/>
                <a:cs typeface="Times New Roman Bold"/>
                <a:sym typeface="Times New Roman Bold"/>
              </a:rPr>
              <a:t>Fig 7 The model correctly identified the person as Mask predicted their age group as 15-20 and gender as Male</a:t>
            </a:r>
          </a:p>
        </p:txBody>
      </p:sp>
      <p:sp>
        <p:nvSpPr>
          <p:cNvPr id="5" name="TextBox 5"/>
          <p:cNvSpPr txBox="1"/>
          <p:nvPr/>
        </p:nvSpPr>
        <p:spPr>
          <a:xfrm>
            <a:off x="9463825" y="7902576"/>
            <a:ext cx="6209339" cy="1355724"/>
          </a:xfrm>
          <a:prstGeom prst="rect">
            <a:avLst/>
          </a:prstGeom>
        </p:spPr>
        <p:txBody>
          <a:bodyPr lIns="0" tIns="0" rIns="0" bIns="0" rtlCol="0" anchor="t">
            <a:spAutoFit/>
          </a:bodyPr>
          <a:lstStyle/>
          <a:p>
            <a:pPr algn="ctr">
              <a:lnSpc>
                <a:spcPts val="3500"/>
              </a:lnSpc>
              <a:spcBef>
                <a:spcPct val="0"/>
              </a:spcBef>
            </a:pPr>
            <a:r>
              <a:rPr lang="en-US" sz="2500" b="1">
                <a:solidFill>
                  <a:srgbClr val="000000"/>
                </a:solidFill>
                <a:latin typeface="Times New Roman Bold"/>
                <a:ea typeface="Times New Roman Bold"/>
                <a:cs typeface="Times New Roman Bold"/>
                <a:sym typeface="Times New Roman Bold"/>
              </a:rPr>
              <a:t>Fig 8 The model correctly identified the person as No Mask predicted their age group as 60-100 and gender as Female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155729"/>
            <a:ext cx="3238500" cy="555921"/>
          </a:xfrm>
          <a:prstGeom prst="rect">
            <a:avLst/>
          </a:prstGeom>
        </p:spPr>
        <p:txBody>
          <a:bodyPr wrap="square" lIns="0" tIns="0" rIns="0" bIns="0" rtlCol="0" anchor="t">
            <a:spAutoFit/>
          </a:bodyPr>
          <a:lstStyle/>
          <a:p>
            <a:pPr algn="ctr">
              <a:lnSpc>
                <a:spcPts val="4480"/>
              </a:lnSpc>
              <a:spcBef>
                <a:spcPct val="0"/>
              </a:spcBef>
            </a:pPr>
            <a:r>
              <a:rPr lang="en-US" sz="3200" b="1" dirty="0">
                <a:solidFill>
                  <a:srgbClr val="000000"/>
                </a:solidFill>
                <a:latin typeface="Times New Roman Bold"/>
                <a:ea typeface="Times New Roman Bold"/>
                <a:cs typeface="Times New Roman Bold"/>
                <a:sym typeface="Times New Roman Bold"/>
              </a:rPr>
              <a:t>CONCLUSION</a:t>
            </a:r>
          </a:p>
        </p:txBody>
      </p:sp>
      <p:sp>
        <p:nvSpPr>
          <p:cNvPr id="3" name="TextBox 3"/>
          <p:cNvSpPr txBox="1"/>
          <p:nvPr/>
        </p:nvSpPr>
        <p:spPr>
          <a:xfrm>
            <a:off x="1028700" y="1817676"/>
            <a:ext cx="16086966" cy="2670174"/>
          </a:xfrm>
          <a:prstGeom prst="rect">
            <a:avLst/>
          </a:prstGeom>
        </p:spPr>
        <p:txBody>
          <a:bodyPr lIns="0" tIns="0" rIns="0" bIns="0" rtlCol="0" anchor="t">
            <a:spAutoFit/>
          </a:bodyPr>
          <a:lstStyle/>
          <a:p>
            <a:pPr marL="539754" lvl="1" indent="-269877" algn="just">
              <a:lnSpc>
                <a:spcPts val="3500"/>
              </a:lnSpc>
              <a:buFont typeface="Arial"/>
              <a:buChar char="•"/>
            </a:pPr>
            <a:r>
              <a:rPr lang="en-US" sz="2500" dirty="0">
                <a:solidFill>
                  <a:srgbClr val="000000"/>
                </a:solidFill>
                <a:latin typeface="Times New Roman"/>
                <a:ea typeface="Times New Roman"/>
                <a:cs typeface="Times New Roman"/>
                <a:sym typeface="Times New Roman"/>
              </a:rPr>
              <a:t>The model demonstrates high accuracy in Realtime face mask, Age and gender classification, achieving 99.99% accuracy with minimal misclassifications. </a:t>
            </a:r>
          </a:p>
          <a:p>
            <a:pPr marL="539754" lvl="1" indent="-269877" algn="just">
              <a:lnSpc>
                <a:spcPts val="3500"/>
              </a:lnSpc>
              <a:buFont typeface="Arial"/>
              <a:buChar char="•"/>
            </a:pPr>
            <a:r>
              <a:rPr lang="en-US" sz="2500" dirty="0">
                <a:solidFill>
                  <a:srgbClr val="000000"/>
                </a:solidFill>
                <a:latin typeface="Times New Roman"/>
                <a:ea typeface="Times New Roman"/>
                <a:cs typeface="Times New Roman"/>
                <a:sym typeface="Times New Roman"/>
              </a:rPr>
              <a:t>It effectively identifies mask status, age group, and gender, offering robust performance across various metrics such as sensitivity, specificity, and AUC. </a:t>
            </a:r>
          </a:p>
          <a:p>
            <a:pPr marL="539754" lvl="1" indent="-269877" algn="just">
              <a:lnSpc>
                <a:spcPts val="3500"/>
              </a:lnSpc>
              <a:buFont typeface="Arial"/>
              <a:buChar char="•"/>
            </a:pPr>
            <a:r>
              <a:rPr lang="en-US" sz="2500" dirty="0">
                <a:solidFill>
                  <a:srgbClr val="000000"/>
                </a:solidFill>
                <a:latin typeface="Times New Roman"/>
                <a:ea typeface="Times New Roman"/>
                <a:cs typeface="Times New Roman"/>
                <a:sym typeface="Times New Roman"/>
              </a:rPr>
              <a:t>The integration of lightweight models ensures efficiency for real-time applications, making it ideal for practical use in diverse environments.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944141" y="1257300"/>
            <a:ext cx="3771900" cy="555921"/>
          </a:xfrm>
          <a:prstGeom prst="rect">
            <a:avLst/>
          </a:prstGeom>
        </p:spPr>
        <p:txBody>
          <a:bodyPr wrap="square" lIns="0" tIns="0" rIns="0" bIns="0" rtlCol="0" anchor="t">
            <a:spAutoFit/>
          </a:bodyPr>
          <a:lstStyle/>
          <a:p>
            <a:pPr algn="ctr">
              <a:lnSpc>
                <a:spcPts val="4480"/>
              </a:lnSpc>
              <a:spcBef>
                <a:spcPct val="0"/>
              </a:spcBef>
            </a:pPr>
            <a:r>
              <a:rPr lang="en-US" sz="3200" b="1" dirty="0">
                <a:solidFill>
                  <a:srgbClr val="000000"/>
                </a:solidFill>
                <a:latin typeface="Times New Roman Bold"/>
                <a:ea typeface="Times New Roman Bold"/>
                <a:cs typeface="Times New Roman Bold"/>
                <a:sym typeface="Times New Roman Bold"/>
              </a:rPr>
              <a:t>FUTURE SCOPE</a:t>
            </a:r>
          </a:p>
        </p:txBody>
      </p:sp>
      <p:sp>
        <p:nvSpPr>
          <p:cNvPr id="3" name="TextBox 3"/>
          <p:cNvSpPr txBox="1"/>
          <p:nvPr/>
        </p:nvSpPr>
        <p:spPr>
          <a:xfrm>
            <a:off x="962429" y="2035176"/>
            <a:ext cx="16363141" cy="3108324"/>
          </a:xfrm>
          <a:prstGeom prst="rect">
            <a:avLst/>
          </a:prstGeom>
        </p:spPr>
        <p:txBody>
          <a:bodyPr lIns="0" tIns="0" rIns="0" bIns="0" rtlCol="0" anchor="t">
            <a:spAutoFit/>
          </a:bodyPr>
          <a:lstStyle/>
          <a:p>
            <a:pPr marL="539754" lvl="1" indent="-269877" algn="just">
              <a:lnSpc>
                <a:spcPts val="3500"/>
              </a:lnSpc>
              <a:buFont typeface="Arial"/>
              <a:buChar char="•"/>
            </a:pPr>
            <a:r>
              <a:rPr lang="en-US" sz="2500">
                <a:solidFill>
                  <a:srgbClr val="000000"/>
                </a:solidFill>
                <a:latin typeface="Times New Roman"/>
                <a:ea typeface="Times New Roman"/>
                <a:cs typeface="Times New Roman"/>
                <a:sym typeface="Times New Roman"/>
              </a:rPr>
              <a:t>This application can be enhanced by expanding the dataset to improve model generalization and accuracy across diverse populations. </a:t>
            </a:r>
          </a:p>
          <a:p>
            <a:pPr marL="539754" lvl="1" indent="-269877" algn="just">
              <a:lnSpc>
                <a:spcPts val="3500"/>
              </a:lnSpc>
              <a:buFont typeface="Arial"/>
              <a:buChar char="•"/>
            </a:pPr>
            <a:r>
              <a:rPr lang="en-US" sz="2500">
                <a:solidFill>
                  <a:srgbClr val="000000"/>
                </a:solidFill>
                <a:latin typeface="Times New Roman"/>
                <a:ea typeface="Times New Roman"/>
                <a:cs typeface="Times New Roman"/>
                <a:sym typeface="Times New Roman"/>
              </a:rPr>
              <a:t>Integration with additional demographic predictions, such as ethnicity or emotion detection, could further enrich its capabilities. </a:t>
            </a:r>
          </a:p>
          <a:p>
            <a:pPr marL="539754" lvl="1" indent="-269877" algn="just">
              <a:lnSpc>
                <a:spcPts val="3500"/>
              </a:lnSpc>
              <a:buFont typeface="Arial"/>
              <a:buChar char="•"/>
            </a:pPr>
            <a:r>
              <a:rPr lang="en-US" sz="2500">
                <a:solidFill>
                  <a:srgbClr val="000000"/>
                </a:solidFill>
                <a:latin typeface="Times New Roman"/>
                <a:ea typeface="Times New Roman"/>
                <a:cs typeface="Times New Roman"/>
                <a:sym typeface="Times New Roman"/>
              </a:rPr>
              <a:t>Additionally, optimizing the model for edge devices with real-time processing could make it more accessible for deployment in public health, security, and retail environments.</a:t>
            </a:r>
          </a:p>
          <a:p>
            <a:pPr algn="just">
              <a:lnSpc>
                <a:spcPts val="3500"/>
              </a:lnSpc>
            </a:pPr>
            <a:endParaRPr lang="en-US" sz="2500">
              <a:solidFill>
                <a:srgbClr val="000000"/>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914400" y="952500"/>
            <a:ext cx="3393630" cy="555921"/>
          </a:xfrm>
          <a:prstGeom prst="rect">
            <a:avLst/>
          </a:prstGeom>
        </p:spPr>
        <p:txBody>
          <a:bodyPr wrap="square" lIns="0" tIns="0" rIns="0" bIns="0" rtlCol="0" anchor="t">
            <a:spAutoFit/>
          </a:bodyPr>
          <a:lstStyle/>
          <a:p>
            <a:pPr algn="ctr">
              <a:lnSpc>
                <a:spcPts val="4480"/>
              </a:lnSpc>
              <a:spcBef>
                <a:spcPct val="0"/>
              </a:spcBef>
            </a:pPr>
            <a:r>
              <a:rPr lang="en-US" sz="3200" b="1" dirty="0">
                <a:solidFill>
                  <a:srgbClr val="000000"/>
                </a:solidFill>
                <a:latin typeface="Times New Roman Bold"/>
                <a:ea typeface="Times New Roman Bold"/>
                <a:cs typeface="Times New Roman Bold"/>
                <a:sym typeface="Times New Roman Bold"/>
              </a:rPr>
              <a:t>REFERENCES</a:t>
            </a:r>
          </a:p>
        </p:txBody>
      </p:sp>
      <p:sp>
        <p:nvSpPr>
          <p:cNvPr id="3" name="TextBox 3"/>
          <p:cNvSpPr txBox="1"/>
          <p:nvPr/>
        </p:nvSpPr>
        <p:spPr>
          <a:xfrm>
            <a:off x="1254570" y="1784350"/>
            <a:ext cx="16004730" cy="6613524"/>
          </a:xfrm>
          <a:prstGeom prst="rect">
            <a:avLst/>
          </a:prstGeom>
        </p:spPr>
        <p:txBody>
          <a:bodyPr lIns="0" tIns="0" rIns="0" bIns="0" rtlCol="0" anchor="t">
            <a:spAutoFit/>
          </a:bodyPr>
          <a:lstStyle/>
          <a:p>
            <a:pPr algn="just">
              <a:lnSpc>
                <a:spcPts val="3500"/>
              </a:lnSpc>
              <a:spcBef>
                <a:spcPct val="0"/>
              </a:spcBef>
            </a:pPr>
            <a:r>
              <a:rPr lang="en-US" sz="2500" b="1">
                <a:solidFill>
                  <a:srgbClr val="000000"/>
                </a:solidFill>
                <a:latin typeface="Times New Roman Bold"/>
                <a:ea typeface="Times New Roman Bold"/>
                <a:cs typeface="Times New Roman Bold"/>
                <a:sym typeface="Times New Roman Bold"/>
              </a:rPr>
              <a:t>1.A Real-Time Face Mask Detection System Using Convolutional Ne</a:t>
            </a:r>
            <a:r>
              <a:rPr lang="en-US" sz="2500" b="1" u="none">
                <a:solidFill>
                  <a:srgbClr val="000000"/>
                </a:solidFill>
                <a:latin typeface="Times New Roman Bold"/>
                <a:ea typeface="Times New Roman Bold"/>
                <a:cs typeface="Times New Roman Bold"/>
                <a:sym typeface="Times New Roman Bold"/>
              </a:rPr>
              <a:t>ura</a:t>
            </a:r>
            <a:r>
              <a:rPr lang="en-US" sz="2500" b="1">
                <a:solidFill>
                  <a:srgbClr val="000000"/>
                </a:solidFill>
                <a:latin typeface="Times New Roman Bold"/>
                <a:ea typeface="Times New Roman Bold"/>
                <a:cs typeface="Times New Roman Bold"/>
                <a:sym typeface="Times New Roman Bold"/>
              </a:rPr>
              <a:t>l</a:t>
            </a:r>
            <a:r>
              <a:rPr lang="en-US" sz="2500" b="1" u="none">
                <a:solidFill>
                  <a:srgbClr val="000000"/>
                </a:solidFill>
                <a:latin typeface="Times New Roman Bold"/>
                <a:ea typeface="Times New Roman Bold"/>
                <a:cs typeface="Times New Roman Bold"/>
                <a:sym typeface="Times New Roman Bold"/>
              </a:rPr>
              <a:t> </a:t>
            </a:r>
            <a:r>
              <a:rPr lang="en-US" sz="2500" b="1">
                <a:solidFill>
                  <a:srgbClr val="000000"/>
                </a:solidFill>
                <a:latin typeface="Times New Roman Bold"/>
                <a:ea typeface="Times New Roman Bold"/>
                <a:cs typeface="Times New Roman Bold"/>
                <a:sym typeface="Times New Roman Bold"/>
              </a:rPr>
              <a:t>N</a:t>
            </a:r>
            <a:r>
              <a:rPr lang="en-US" sz="2500" b="1" u="none">
                <a:solidFill>
                  <a:srgbClr val="000000"/>
                </a:solidFill>
                <a:latin typeface="Times New Roman Bold"/>
                <a:ea typeface="Times New Roman Bold"/>
                <a:cs typeface="Times New Roman Bold"/>
                <a:sym typeface="Times New Roman Bold"/>
              </a:rPr>
              <a:t>et</a:t>
            </a:r>
            <a:r>
              <a:rPr lang="en-US" sz="2500" b="1">
                <a:solidFill>
                  <a:srgbClr val="000000"/>
                </a:solidFill>
                <a:latin typeface="Times New Roman Bold"/>
                <a:ea typeface="Times New Roman Bold"/>
                <a:cs typeface="Times New Roman Bold"/>
                <a:sym typeface="Times New Roman Bold"/>
              </a:rPr>
              <a:t>works</a:t>
            </a:r>
          </a:p>
          <a:p>
            <a:pPr algn="just">
              <a:lnSpc>
                <a:spcPts val="3500"/>
              </a:lnSpc>
              <a:spcBef>
                <a:spcPct val="0"/>
              </a:spcBef>
            </a:pPr>
            <a:r>
              <a:rPr lang="en-US" sz="2500">
                <a:solidFill>
                  <a:srgbClr val="000000"/>
                </a:solidFill>
                <a:latin typeface="Times New Roman"/>
                <a:ea typeface="Times New Roman"/>
                <a:cs typeface="Times New Roman"/>
                <a:sym typeface="Times New Roman"/>
              </a:rPr>
              <a:t>This paper presents a face mask detection model for static and real-time videos, classifying images as “with mask” and “without mask.”</a:t>
            </a:r>
          </a:p>
          <a:p>
            <a:pPr algn="just">
              <a:lnSpc>
                <a:spcPts val="3500"/>
              </a:lnSpc>
              <a:spcBef>
                <a:spcPct val="0"/>
              </a:spcBef>
            </a:pPr>
            <a:r>
              <a:rPr lang="en-US" sz="2500">
                <a:solidFill>
                  <a:srgbClr val="000000"/>
                </a:solidFill>
                <a:latin typeface="Times New Roman"/>
                <a:ea typeface="Times New Roman"/>
                <a:cs typeface="Times New Roman"/>
                <a:sym typeface="Times New Roman"/>
              </a:rPr>
              <a:t>http://link.springer.com/article/10.1007/s11042-022-12166-x</a:t>
            </a:r>
          </a:p>
          <a:p>
            <a:pPr algn="just">
              <a:lnSpc>
                <a:spcPts val="3500"/>
              </a:lnSpc>
              <a:spcBef>
                <a:spcPct val="0"/>
              </a:spcBef>
            </a:pPr>
            <a:endParaRPr lang="en-US" sz="2500">
              <a:solidFill>
                <a:srgbClr val="000000"/>
              </a:solidFill>
              <a:latin typeface="Times New Roman"/>
              <a:ea typeface="Times New Roman"/>
              <a:cs typeface="Times New Roman"/>
              <a:sym typeface="Times New Roman"/>
            </a:endParaRPr>
          </a:p>
          <a:p>
            <a:pPr algn="just">
              <a:lnSpc>
                <a:spcPts val="3500"/>
              </a:lnSpc>
              <a:spcBef>
                <a:spcPct val="0"/>
              </a:spcBef>
            </a:pPr>
            <a:r>
              <a:rPr lang="en-US" sz="2500" b="1">
                <a:solidFill>
                  <a:srgbClr val="000000"/>
                </a:solidFill>
                <a:latin typeface="Times New Roman Bold"/>
                <a:ea typeface="Times New Roman Bold"/>
                <a:cs typeface="Times New Roman Bold"/>
                <a:sym typeface="Times New Roman Bold"/>
              </a:rPr>
              <a:t>2.Deep Learning Techniques for Detecting and Recognizing Face Masks</a:t>
            </a:r>
          </a:p>
          <a:p>
            <a:pPr algn="just">
              <a:lnSpc>
                <a:spcPts val="3500"/>
              </a:lnSpc>
              <a:spcBef>
                <a:spcPct val="0"/>
              </a:spcBef>
            </a:pPr>
            <a:r>
              <a:rPr lang="en-US" sz="2500" u="none">
                <a:solidFill>
                  <a:srgbClr val="000000"/>
                </a:solidFill>
                <a:latin typeface="Times New Roman"/>
                <a:ea typeface="Times New Roman"/>
                <a:cs typeface="Times New Roman"/>
                <a:sym typeface="Times New Roman"/>
              </a:rPr>
              <a:t>This article reviews Masked Face Recognition (MFR) and Occluded Face Recognition (OFR) deep learning algorithms and studies their effectiveness in detecting correct mask usage.</a:t>
            </a:r>
          </a:p>
          <a:p>
            <a:pPr algn="just">
              <a:lnSpc>
                <a:spcPts val="3500"/>
              </a:lnSpc>
              <a:spcBef>
                <a:spcPct val="0"/>
              </a:spcBef>
            </a:pPr>
            <a:r>
              <a:rPr lang="en-US" sz="2500">
                <a:solidFill>
                  <a:srgbClr val="000000"/>
                </a:solidFill>
                <a:latin typeface="Times New Roman"/>
                <a:ea typeface="Times New Roman"/>
                <a:cs typeface="Times New Roman"/>
                <a:sym typeface="Times New Roman"/>
              </a:rPr>
              <a:t>https://www.frontiersin.org/journals/public-health/articles/10.3389/fpubh.2022.955332/full</a:t>
            </a:r>
          </a:p>
          <a:p>
            <a:pPr algn="just">
              <a:lnSpc>
                <a:spcPts val="3500"/>
              </a:lnSpc>
              <a:spcBef>
                <a:spcPct val="0"/>
              </a:spcBef>
            </a:pPr>
            <a:endParaRPr lang="en-US" sz="2500">
              <a:solidFill>
                <a:srgbClr val="000000"/>
              </a:solidFill>
              <a:latin typeface="Times New Roman"/>
              <a:ea typeface="Times New Roman"/>
              <a:cs typeface="Times New Roman"/>
              <a:sym typeface="Times New Roman"/>
            </a:endParaRPr>
          </a:p>
          <a:p>
            <a:pPr algn="just">
              <a:lnSpc>
                <a:spcPts val="3500"/>
              </a:lnSpc>
              <a:spcBef>
                <a:spcPct val="0"/>
              </a:spcBef>
            </a:pPr>
            <a:r>
              <a:rPr lang="en-US" sz="2500" b="1">
                <a:solidFill>
                  <a:srgbClr val="000000"/>
                </a:solidFill>
                <a:latin typeface="Times New Roman Bold"/>
                <a:ea typeface="Times New Roman Bold"/>
                <a:cs typeface="Times New Roman Bold"/>
                <a:sym typeface="Times New Roman Bold"/>
              </a:rPr>
              <a:t>3.Face Mask Detection Using CNN</a:t>
            </a:r>
          </a:p>
          <a:p>
            <a:pPr algn="just">
              <a:lnSpc>
                <a:spcPts val="3500"/>
              </a:lnSpc>
              <a:spcBef>
                <a:spcPct val="0"/>
              </a:spcBef>
            </a:pPr>
            <a:r>
              <a:rPr lang="en-US" sz="2500">
                <a:solidFill>
                  <a:srgbClr val="000000"/>
                </a:solidFill>
                <a:latin typeface="Times New Roman"/>
                <a:ea typeface="Times New Roman"/>
                <a:cs typeface="Times New Roman"/>
                <a:sym typeface="Times New Roman"/>
              </a:rPr>
              <a:t>This paper introduces a deep learning computer vision model to recognize if a person visible through the camera is wearing a mask or not.</a:t>
            </a:r>
          </a:p>
          <a:p>
            <a:pPr algn="just">
              <a:lnSpc>
                <a:spcPts val="3500"/>
              </a:lnSpc>
              <a:spcBef>
                <a:spcPct val="0"/>
              </a:spcBef>
            </a:pPr>
            <a:r>
              <a:rPr lang="en-US" sz="2500">
                <a:solidFill>
                  <a:srgbClr val="000000"/>
                </a:solidFill>
                <a:latin typeface="Times New Roman"/>
                <a:ea typeface="Times New Roman"/>
                <a:cs typeface="Times New Roman"/>
                <a:sym typeface="Times New Roman"/>
              </a:rPr>
              <a:t>https://www.researchgate.net/publication/355347091_Face_Mask_Detection_Using_CNN</a:t>
            </a:r>
          </a:p>
          <a:p>
            <a:pPr algn="just">
              <a:lnSpc>
                <a:spcPts val="3500"/>
              </a:lnSpc>
              <a:spcBef>
                <a:spcPct val="0"/>
              </a:spcBef>
            </a:pPr>
            <a:endParaRPr lang="en-US" sz="2500">
              <a:solidFill>
                <a:srgbClr val="000000"/>
              </a:solidFill>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904875"/>
            <a:ext cx="1104900" cy="555921"/>
          </a:xfrm>
          <a:prstGeom prst="rect">
            <a:avLst/>
          </a:prstGeom>
        </p:spPr>
        <p:txBody>
          <a:bodyPr wrap="square" lIns="0" tIns="0" rIns="0" bIns="0" rtlCol="0" anchor="t">
            <a:spAutoFit/>
          </a:bodyPr>
          <a:lstStyle/>
          <a:p>
            <a:pPr algn="ctr">
              <a:lnSpc>
                <a:spcPts val="4480"/>
              </a:lnSpc>
              <a:spcBef>
                <a:spcPct val="0"/>
              </a:spcBef>
            </a:pPr>
            <a:r>
              <a:rPr lang="en-US" sz="3200" b="1" dirty="0">
                <a:solidFill>
                  <a:srgbClr val="000000"/>
                </a:solidFill>
                <a:latin typeface="Times New Roman Bold"/>
                <a:ea typeface="Times New Roman Bold"/>
                <a:cs typeface="Times New Roman Bold"/>
                <a:sym typeface="Times New Roman Bold"/>
              </a:rPr>
              <a:t>Q/A</a:t>
            </a:r>
          </a:p>
        </p:txBody>
      </p:sp>
      <p:sp>
        <p:nvSpPr>
          <p:cNvPr id="3" name="TextBox 3"/>
          <p:cNvSpPr txBox="1"/>
          <p:nvPr/>
        </p:nvSpPr>
        <p:spPr>
          <a:xfrm>
            <a:off x="1273108" y="1793876"/>
            <a:ext cx="15986192" cy="1355724"/>
          </a:xfrm>
          <a:prstGeom prst="rect">
            <a:avLst/>
          </a:prstGeom>
        </p:spPr>
        <p:txBody>
          <a:bodyPr lIns="0" tIns="0" rIns="0" bIns="0" rtlCol="0" anchor="t">
            <a:spAutoFit/>
          </a:bodyPr>
          <a:lstStyle/>
          <a:p>
            <a:pPr algn="just">
              <a:lnSpc>
                <a:spcPts val="3500"/>
              </a:lnSpc>
            </a:pPr>
            <a:r>
              <a:rPr lang="en-US" sz="2500" b="1">
                <a:solidFill>
                  <a:srgbClr val="000000"/>
                </a:solidFill>
                <a:latin typeface="Times New Roman Bold"/>
                <a:ea typeface="Times New Roman Bold"/>
                <a:cs typeface="Times New Roman Bold"/>
                <a:sym typeface="Times New Roman Bold"/>
              </a:rPr>
              <a:t>1.How does the model generalize across different lighting and pose variations in real-world settings?</a:t>
            </a:r>
          </a:p>
          <a:p>
            <a:pPr algn="just">
              <a:lnSpc>
                <a:spcPts val="3500"/>
              </a:lnSpc>
              <a:spcBef>
                <a:spcPct val="0"/>
              </a:spcBef>
            </a:pPr>
            <a:r>
              <a:rPr lang="en-US" sz="2500">
                <a:solidFill>
                  <a:srgbClr val="000000"/>
                </a:solidFill>
                <a:latin typeface="Times New Roman"/>
                <a:ea typeface="Times New Roman"/>
                <a:cs typeface="Times New Roman"/>
                <a:sym typeface="Times New Roman"/>
              </a:rPr>
              <a:t>The model is trained on a diverse dataset with various lighting and pose conditions, supplemented by data augmentation techniques to ensure better generalization.</a:t>
            </a:r>
          </a:p>
        </p:txBody>
      </p:sp>
      <p:sp>
        <p:nvSpPr>
          <p:cNvPr id="4" name="TextBox 4"/>
          <p:cNvSpPr txBox="1"/>
          <p:nvPr/>
        </p:nvSpPr>
        <p:spPr>
          <a:xfrm>
            <a:off x="1273108" y="3416301"/>
            <a:ext cx="15986192" cy="1355724"/>
          </a:xfrm>
          <a:prstGeom prst="rect">
            <a:avLst/>
          </a:prstGeom>
        </p:spPr>
        <p:txBody>
          <a:bodyPr lIns="0" tIns="0" rIns="0" bIns="0" rtlCol="0" anchor="t">
            <a:spAutoFit/>
          </a:bodyPr>
          <a:lstStyle/>
          <a:p>
            <a:pPr algn="just">
              <a:lnSpc>
                <a:spcPts val="3500"/>
              </a:lnSpc>
              <a:spcBef>
                <a:spcPct val="0"/>
              </a:spcBef>
            </a:pPr>
            <a:r>
              <a:rPr lang="en-US" sz="2500" b="1">
                <a:solidFill>
                  <a:srgbClr val="000000"/>
                </a:solidFill>
                <a:latin typeface="Times New Roman Bold"/>
                <a:ea typeface="Times New Roman Bold"/>
                <a:cs typeface="Times New Roman Bold"/>
                <a:sym typeface="Times New Roman Bold"/>
              </a:rPr>
              <a:t>2.How does the model handle different mask types (e.g., cloth masks, surgical masks)?</a:t>
            </a:r>
          </a:p>
          <a:p>
            <a:pPr algn="just">
              <a:lnSpc>
                <a:spcPts val="3500"/>
              </a:lnSpc>
              <a:spcBef>
                <a:spcPct val="0"/>
              </a:spcBef>
            </a:pPr>
            <a:r>
              <a:rPr lang="en-US" sz="2500">
                <a:solidFill>
                  <a:srgbClr val="000000"/>
                </a:solidFill>
                <a:latin typeface="Times New Roman"/>
                <a:ea typeface="Times New Roman"/>
                <a:cs typeface="Times New Roman"/>
                <a:sym typeface="Times New Roman"/>
              </a:rPr>
              <a:t>The model is trained on various mask types, so it can differentiate between cloth and surgical masks, but performance may vary with uncommon mask designs.</a:t>
            </a:r>
          </a:p>
        </p:txBody>
      </p:sp>
      <p:sp>
        <p:nvSpPr>
          <p:cNvPr id="5" name="TextBox 5"/>
          <p:cNvSpPr txBox="1"/>
          <p:nvPr/>
        </p:nvSpPr>
        <p:spPr>
          <a:xfrm>
            <a:off x="1273108" y="5038725"/>
            <a:ext cx="15986192" cy="1355724"/>
          </a:xfrm>
          <a:prstGeom prst="rect">
            <a:avLst/>
          </a:prstGeom>
        </p:spPr>
        <p:txBody>
          <a:bodyPr lIns="0" tIns="0" rIns="0" bIns="0" rtlCol="0" anchor="t">
            <a:spAutoFit/>
          </a:bodyPr>
          <a:lstStyle/>
          <a:p>
            <a:pPr algn="just">
              <a:lnSpc>
                <a:spcPts val="3500"/>
              </a:lnSpc>
              <a:spcBef>
                <a:spcPct val="0"/>
              </a:spcBef>
            </a:pPr>
            <a:r>
              <a:rPr lang="en-US" sz="2500" b="1">
                <a:solidFill>
                  <a:srgbClr val="000000"/>
                </a:solidFill>
                <a:latin typeface="Times New Roman Bold"/>
                <a:ea typeface="Times New Roman Bold"/>
                <a:cs typeface="Times New Roman Bold"/>
                <a:sym typeface="Times New Roman Bold"/>
              </a:rPr>
              <a:t>3.What is the impact of dataset size on the model's performance?</a:t>
            </a:r>
          </a:p>
          <a:p>
            <a:pPr algn="just">
              <a:lnSpc>
                <a:spcPts val="3500"/>
              </a:lnSpc>
              <a:spcBef>
                <a:spcPct val="0"/>
              </a:spcBef>
            </a:pPr>
            <a:r>
              <a:rPr lang="en-US" sz="2500">
                <a:solidFill>
                  <a:srgbClr val="000000"/>
                </a:solidFill>
                <a:latin typeface="Times New Roman"/>
                <a:ea typeface="Times New Roman"/>
                <a:cs typeface="Times New Roman"/>
                <a:sym typeface="Times New Roman"/>
              </a:rPr>
              <a:t>A larger, more diverse dataset improves generalization, but the current dataset may lead to overfitting, which can be mitigated by data augmentation techniques.</a:t>
            </a:r>
          </a:p>
        </p:txBody>
      </p:sp>
      <p:sp>
        <p:nvSpPr>
          <p:cNvPr id="6" name="TextBox 6"/>
          <p:cNvSpPr txBox="1"/>
          <p:nvPr/>
        </p:nvSpPr>
        <p:spPr>
          <a:xfrm>
            <a:off x="1273108" y="6659093"/>
            <a:ext cx="15986192" cy="1355724"/>
          </a:xfrm>
          <a:prstGeom prst="rect">
            <a:avLst/>
          </a:prstGeom>
        </p:spPr>
        <p:txBody>
          <a:bodyPr lIns="0" tIns="0" rIns="0" bIns="0" rtlCol="0" anchor="t">
            <a:spAutoFit/>
          </a:bodyPr>
          <a:lstStyle/>
          <a:p>
            <a:pPr algn="just">
              <a:lnSpc>
                <a:spcPts val="3500"/>
              </a:lnSpc>
              <a:spcBef>
                <a:spcPct val="0"/>
              </a:spcBef>
            </a:pPr>
            <a:r>
              <a:rPr lang="en-US" sz="2500" b="1">
                <a:solidFill>
                  <a:srgbClr val="000000"/>
                </a:solidFill>
                <a:latin typeface="Times New Roman Bold"/>
                <a:ea typeface="Times New Roman Bold"/>
                <a:cs typeface="Times New Roman Bold"/>
                <a:sym typeface="Times New Roman Bold"/>
              </a:rPr>
              <a:t>4.How would you extend this project to work in crowded environments?</a:t>
            </a:r>
          </a:p>
          <a:p>
            <a:pPr algn="just">
              <a:lnSpc>
                <a:spcPts val="3500"/>
              </a:lnSpc>
              <a:spcBef>
                <a:spcPct val="0"/>
              </a:spcBef>
            </a:pPr>
            <a:r>
              <a:rPr lang="en-US" sz="2500">
                <a:solidFill>
                  <a:srgbClr val="000000"/>
                </a:solidFill>
                <a:latin typeface="Times New Roman"/>
                <a:ea typeface="Times New Roman"/>
                <a:cs typeface="Times New Roman"/>
                <a:sym typeface="Times New Roman"/>
              </a:rPr>
              <a:t>Adding multi-face detection and optimizing the real-time processing pipeline to handle multiple faces simultaneously would help in crowded environments.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307241" y="3949236"/>
            <a:ext cx="12055227" cy="932816"/>
          </a:xfrm>
          <a:prstGeom prst="rect">
            <a:avLst/>
          </a:prstGeom>
        </p:spPr>
        <p:txBody>
          <a:bodyPr lIns="0" tIns="0" rIns="0" bIns="0" rtlCol="0" anchor="t">
            <a:spAutoFit/>
          </a:bodyPr>
          <a:lstStyle/>
          <a:p>
            <a:pPr algn="ctr">
              <a:lnSpc>
                <a:spcPts val="6859"/>
              </a:lnSpc>
              <a:spcBef>
                <a:spcPct val="0"/>
              </a:spcBef>
            </a:pPr>
            <a:r>
              <a:rPr lang="en-US" sz="4899" b="1" dirty="0">
                <a:solidFill>
                  <a:srgbClr val="000000"/>
                </a:solidFill>
                <a:latin typeface="Times New Roman Bold"/>
                <a:ea typeface="Times New Roman Bold"/>
                <a:cs typeface="Times New Roman Bold"/>
                <a:sym typeface="Times New Roman Bold"/>
              </a:rPr>
              <a:t>Let’s look into the Source code implementation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685800" y="1104900"/>
            <a:ext cx="5524500" cy="555921"/>
          </a:xfrm>
          <a:prstGeom prst="rect">
            <a:avLst/>
          </a:prstGeom>
        </p:spPr>
        <p:txBody>
          <a:bodyPr wrap="square" lIns="0" tIns="0" rIns="0" bIns="0" rtlCol="0" anchor="t">
            <a:spAutoFit/>
          </a:bodyPr>
          <a:lstStyle/>
          <a:p>
            <a:pPr algn="ctr">
              <a:lnSpc>
                <a:spcPts val="4480"/>
              </a:lnSpc>
              <a:spcBef>
                <a:spcPct val="0"/>
              </a:spcBef>
            </a:pPr>
            <a:r>
              <a:rPr lang="en-US" sz="3200" b="1" dirty="0">
                <a:solidFill>
                  <a:srgbClr val="000000"/>
                </a:solidFill>
                <a:latin typeface="Times New Roman Bold"/>
                <a:ea typeface="Times New Roman Bold"/>
                <a:cs typeface="Times New Roman Bold"/>
                <a:sym typeface="Times New Roman Bold"/>
              </a:rPr>
              <a:t>TABLE OF CONTENTS </a:t>
            </a:r>
          </a:p>
        </p:txBody>
      </p:sp>
      <p:sp>
        <p:nvSpPr>
          <p:cNvPr id="3" name="TextBox 3"/>
          <p:cNvSpPr txBox="1"/>
          <p:nvPr/>
        </p:nvSpPr>
        <p:spPr>
          <a:xfrm>
            <a:off x="1028700" y="1895603"/>
            <a:ext cx="5987505" cy="3984624"/>
          </a:xfrm>
          <a:prstGeom prst="rect">
            <a:avLst/>
          </a:prstGeom>
        </p:spPr>
        <p:txBody>
          <a:bodyPr lIns="0" tIns="0" rIns="0" bIns="0" rtlCol="0" anchor="t">
            <a:spAutoFit/>
          </a:bodyPr>
          <a:lstStyle/>
          <a:p>
            <a:pPr marL="539754" lvl="1" indent="-269877" algn="just">
              <a:lnSpc>
                <a:spcPts val="3500"/>
              </a:lnSpc>
              <a:buAutoNum type="arabicPeriod"/>
            </a:pPr>
            <a:r>
              <a:rPr lang="en-US" sz="2500" dirty="0">
                <a:solidFill>
                  <a:srgbClr val="000000"/>
                </a:solidFill>
                <a:latin typeface="Times New Roman"/>
                <a:ea typeface="Times New Roman"/>
                <a:cs typeface="Times New Roman"/>
                <a:sym typeface="Times New Roman"/>
              </a:rPr>
              <a:t>INTRODUCTION</a:t>
            </a:r>
          </a:p>
          <a:p>
            <a:pPr marL="539754" lvl="1" indent="-269877" algn="just">
              <a:lnSpc>
                <a:spcPts val="3500"/>
              </a:lnSpc>
              <a:buAutoNum type="arabicPeriod"/>
            </a:pPr>
            <a:r>
              <a:rPr lang="en-US" sz="2500" dirty="0">
                <a:solidFill>
                  <a:srgbClr val="000000"/>
                </a:solidFill>
                <a:latin typeface="Times New Roman"/>
                <a:ea typeface="Times New Roman"/>
                <a:cs typeface="Times New Roman"/>
                <a:sym typeface="Times New Roman"/>
              </a:rPr>
              <a:t>DATASET SUMMARY</a:t>
            </a:r>
          </a:p>
          <a:p>
            <a:pPr marL="539754" lvl="1" indent="-269877" algn="just">
              <a:lnSpc>
                <a:spcPts val="3500"/>
              </a:lnSpc>
              <a:buAutoNum type="arabicPeriod"/>
            </a:pPr>
            <a:r>
              <a:rPr lang="en-US" sz="2500" dirty="0">
                <a:solidFill>
                  <a:srgbClr val="000000"/>
                </a:solidFill>
                <a:latin typeface="Times New Roman"/>
                <a:ea typeface="Times New Roman"/>
                <a:cs typeface="Times New Roman"/>
                <a:sym typeface="Times New Roman"/>
              </a:rPr>
              <a:t>IMPLEMENTATION</a:t>
            </a:r>
          </a:p>
          <a:p>
            <a:pPr marL="539754" lvl="1" indent="-269877" algn="just">
              <a:lnSpc>
                <a:spcPts val="3500"/>
              </a:lnSpc>
              <a:spcBef>
                <a:spcPct val="0"/>
              </a:spcBef>
              <a:buAutoNum type="arabicPeriod"/>
            </a:pPr>
            <a:r>
              <a:rPr lang="en-US" sz="2500" dirty="0">
                <a:solidFill>
                  <a:srgbClr val="000000"/>
                </a:solidFill>
                <a:latin typeface="Times New Roman"/>
                <a:ea typeface="Times New Roman"/>
                <a:cs typeface="Times New Roman"/>
                <a:sym typeface="Times New Roman"/>
              </a:rPr>
              <a:t>PERFORMANCE EVALUATION</a:t>
            </a:r>
          </a:p>
          <a:p>
            <a:pPr marL="539754" lvl="1" indent="-269877" algn="just">
              <a:lnSpc>
                <a:spcPts val="3500"/>
              </a:lnSpc>
              <a:spcBef>
                <a:spcPct val="0"/>
              </a:spcBef>
              <a:buAutoNum type="arabicPeriod"/>
            </a:pPr>
            <a:r>
              <a:rPr lang="en-US" sz="2500" dirty="0">
                <a:solidFill>
                  <a:srgbClr val="000000"/>
                </a:solidFill>
                <a:latin typeface="Times New Roman"/>
                <a:ea typeface="Times New Roman"/>
                <a:cs typeface="Times New Roman"/>
                <a:sym typeface="Times New Roman"/>
              </a:rPr>
              <a:t>RESULTS</a:t>
            </a:r>
          </a:p>
          <a:p>
            <a:pPr marL="539754" lvl="1" indent="-269877" algn="just">
              <a:lnSpc>
                <a:spcPts val="3500"/>
              </a:lnSpc>
              <a:spcBef>
                <a:spcPct val="0"/>
              </a:spcBef>
              <a:buAutoNum type="arabicPeriod"/>
            </a:pPr>
            <a:r>
              <a:rPr lang="en-US" sz="2500" dirty="0">
                <a:solidFill>
                  <a:srgbClr val="000000"/>
                </a:solidFill>
                <a:latin typeface="Times New Roman"/>
                <a:ea typeface="Times New Roman"/>
                <a:cs typeface="Times New Roman"/>
                <a:sym typeface="Times New Roman"/>
              </a:rPr>
              <a:t>CONCLUSION</a:t>
            </a:r>
          </a:p>
          <a:p>
            <a:pPr marL="539754" lvl="1" indent="-269877" algn="just">
              <a:lnSpc>
                <a:spcPts val="3500"/>
              </a:lnSpc>
              <a:spcBef>
                <a:spcPct val="0"/>
              </a:spcBef>
              <a:buAutoNum type="arabicPeriod"/>
            </a:pPr>
            <a:r>
              <a:rPr lang="en-US" sz="2500" dirty="0">
                <a:solidFill>
                  <a:srgbClr val="000000"/>
                </a:solidFill>
                <a:latin typeface="Times New Roman"/>
                <a:ea typeface="Times New Roman"/>
                <a:cs typeface="Times New Roman"/>
                <a:sym typeface="Times New Roman"/>
              </a:rPr>
              <a:t>FUTURE SCOPE</a:t>
            </a:r>
          </a:p>
          <a:p>
            <a:pPr marL="539754" lvl="1" indent="-269877" algn="just">
              <a:lnSpc>
                <a:spcPts val="3500"/>
              </a:lnSpc>
              <a:spcBef>
                <a:spcPct val="0"/>
              </a:spcBef>
              <a:buAutoNum type="arabicPeriod"/>
            </a:pPr>
            <a:r>
              <a:rPr lang="en-US" sz="2500" dirty="0">
                <a:solidFill>
                  <a:srgbClr val="000000"/>
                </a:solidFill>
                <a:latin typeface="Times New Roman"/>
                <a:ea typeface="Times New Roman"/>
                <a:cs typeface="Times New Roman"/>
                <a:sym typeface="Times New Roman"/>
              </a:rPr>
              <a:t>REFERENCES</a:t>
            </a:r>
          </a:p>
          <a:p>
            <a:pPr marL="539754" lvl="1" indent="-269877" algn="just">
              <a:lnSpc>
                <a:spcPts val="3500"/>
              </a:lnSpc>
              <a:spcBef>
                <a:spcPct val="0"/>
              </a:spcBef>
              <a:buAutoNum type="arabicPeriod"/>
            </a:pPr>
            <a:r>
              <a:rPr lang="en-US" sz="2500" dirty="0">
                <a:solidFill>
                  <a:srgbClr val="000000"/>
                </a:solidFill>
                <a:latin typeface="Times New Roman"/>
                <a:ea typeface="Times New Roman"/>
                <a:cs typeface="Times New Roman"/>
                <a:sym typeface="Times New Roman"/>
              </a:rPr>
              <a:t>Q/A</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572000" y="3619500"/>
            <a:ext cx="8905862" cy="1694695"/>
          </a:xfrm>
          <a:prstGeom prst="rect">
            <a:avLst/>
          </a:prstGeom>
        </p:spPr>
        <p:txBody>
          <a:bodyPr wrap="square" lIns="0" tIns="0" rIns="0" bIns="0" rtlCol="0" anchor="t">
            <a:spAutoFit/>
          </a:bodyPr>
          <a:lstStyle/>
          <a:p>
            <a:pPr algn="ctr">
              <a:lnSpc>
                <a:spcPts val="13719"/>
              </a:lnSpc>
              <a:spcBef>
                <a:spcPct val="0"/>
              </a:spcBef>
            </a:pPr>
            <a:r>
              <a:rPr lang="en-US" sz="9799" b="1" dirty="0">
                <a:solidFill>
                  <a:srgbClr val="000000"/>
                </a:solidFill>
                <a:latin typeface="Times New Roman Bold"/>
                <a:ea typeface="Times New Roman Bold"/>
                <a:cs typeface="Times New Roman Bold"/>
                <a:sym typeface="Times New Roman Bold"/>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885825"/>
            <a:ext cx="4161009" cy="722079"/>
          </a:xfrm>
          <a:prstGeom prst="rect">
            <a:avLst/>
          </a:prstGeom>
        </p:spPr>
        <p:txBody>
          <a:bodyPr lIns="0" tIns="0" rIns="0" bIns="0" rtlCol="0" anchor="t">
            <a:spAutoFit/>
          </a:bodyPr>
          <a:lstStyle/>
          <a:p>
            <a:pPr algn="ctr">
              <a:lnSpc>
                <a:spcPts val="5350"/>
              </a:lnSpc>
              <a:spcBef>
                <a:spcPct val="0"/>
              </a:spcBef>
            </a:pPr>
            <a:r>
              <a:rPr lang="en-US" sz="3821" b="1">
                <a:solidFill>
                  <a:srgbClr val="000000"/>
                </a:solidFill>
                <a:latin typeface="Times New Roman Bold"/>
                <a:ea typeface="Times New Roman Bold"/>
                <a:cs typeface="Times New Roman Bold"/>
                <a:sym typeface="Times New Roman Bold"/>
              </a:rPr>
              <a:t>INTRODUCTION</a:t>
            </a:r>
          </a:p>
        </p:txBody>
      </p:sp>
      <p:sp>
        <p:nvSpPr>
          <p:cNvPr id="3" name="TextBox 3"/>
          <p:cNvSpPr txBox="1"/>
          <p:nvPr/>
        </p:nvSpPr>
        <p:spPr>
          <a:xfrm>
            <a:off x="533400" y="1783014"/>
            <a:ext cx="4339696" cy="555921"/>
          </a:xfrm>
          <a:prstGeom prst="rect">
            <a:avLst/>
          </a:prstGeom>
        </p:spPr>
        <p:txBody>
          <a:bodyPr wrap="square" lIns="0" tIns="0" rIns="0" bIns="0" rtlCol="0" anchor="t">
            <a:spAutoFit/>
          </a:bodyPr>
          <a:lstStyle/>
          <a:p>
            <a:pPr algn="ctr">
              <a:lnSpc>
                <a:spcPts val="4480"/>
              </a:lnSpc>
              <a:spcBef>
                <a:spcPct val="0"/>
              </a:spcBef>
            </a:pPr>
            <a:r>
              <a:rPr lang="en-US" sz="3200" b="1" dirty="0">
                <a:solidFill>
                  <a:srgbClr val="000000"/>
                </a:solidFill>
                <a:latin typeface="Times New Roman Bold"/>
                <a:ea typeface="Times New Roman Bold"/>
                <a:cs typeface="Times New Roman Bold"/>
                <a:sym typeface="Times New Roman Bold"/>
              </a:rPr>
              <a:t>Problem statement</a:t>
            </a:r>
          </a:p>
        </p:txBody>
      </p:sp>
      <p:sp>
        <p:nvSpPr>
          <p:cNvPr id="4" name="TextBox 4"/>
          <p:cNvSpPr txBox="1"/>
          <p:nvPr/>
        </p:nvSpPr>
        <p:spPr>
          <a:xfrm>
            <a:off x="1146704" y="2514046"/>
            <a:ext cx="16223048" cy="1784350"/>
          </a:xfrm>
          <a:prstGeom prst="rect">
            <a:avLst/>
          </a:prstGeom>
        </p:spPr>
        <p:txBody>
          <a:bodyPr lIns="0" tIns="0" rIns="0" bIns="0" rtlCol="0" anchor="t">
            <a:spAutoFit/>
          </a:bodyPr>
          <a:lstStyle/>
          <a:p>
            <a:pPr algn="just">
              <a:lnSpc>
                <a:spcPts val="3499"/>
              </a:lnSpc>
              <a:spcBef>
                <a:spcPct val="0"/>
              </a:spcBef>
            </a:pPr>
            <a:r>
              <a:rPr lang="en-US" sz="2499">
                <a:solidFill>
                  <a:srgbClr val="000000"/>
                </a:solidFill>
                <a:latin typeface="Times New Roman"/>
                <a:ea typeface="Times New Roman"/>
                <a:cs typeface="Times New Roman"/>
                <a:sym typeface="Times New Roman"/>
              </a:rPr>
              <a:t>The COVID-19 pandemic has highlighted the importance of face mask compliance in public spaces. However, traditional face detection models struggle to predict demographic traits such as age and gender when a face is partially covered by a mask. This project addresses the need for a solution that can detect whether an individual is wearing a face mask and simultaneously predict their age and gender, despite the occlusion of facial features caused by the mask.</a:t>
            </a:r>
          </a:p>
        </p:txBody>
      </p:sp>
      <p:sp>
        <p:nvSpPr>
          <p:cNvPr id="5" name="TextBox 5"/>
          <p:cNvSpPr txBox="1"/>
          <p:nvPr/>
        </p:nvSpPr>
        <p:spPr>
          <a:xfrm>
            <a:off x="998220" y="4619962"/>
            <a:ext cx="2282296" cy="555921"/>
          </a:xfrm>
          <a:prstGeom prst="rect">
            <a:avLst/>
          </a:prstGeom>
        </p:spPr>
        <p:txBody>
          <a:bodyPr wrap="square" lIns="0" tIns="0" rIns="0" bIns="0" rtlCol="0" anchor="t">
            <a:spAutoFit/>
          </a:bodyPr>
          <a:lstStyle/>
          <a:p>
            <a:pPr algn="ctr">
              <a:lnSpc>
                <a:spcPts val="4480"/>
              </a:lnSpc>
              <a:spcBef>
                <a:spcPct val="0"/>
              </a:spcBef>
            </a:pPr>
            <a:r>
              <a:rPr lang="en-US" sz="3200" b="1" dirty="0">
                <a:solidFill>
                  <a:srgbClr val="000000"/>
                </a:solidFill>
                <a:latin typeface="Times New Roman Bold"/>
                <a:ea typeface="Times New Roman Bold"/>
                <a:cs typeface="Times New Roman Bold"/>
                <a:sym typeface="Times New Roman Bold"/>
              </a:rPr>
              <a:t>Motivation</a:t>
            </a:r>
          </a:p>
        </p:txBody>
      </p:sp>
      <p:sp>
        <p:nvSpPr>
          <p:cNvPr id="6" name="TextBox 6"/>
          <p:cNvSpPr txBox="1"/>
          <p:nvPr/>
        </p:nvSpPr>
        <p:spPr>
          <a:xfrm>
            <a:off x="1146704" y="5305425"/>
            <a:ext cx="16223048" cy="1784350"/>
          </a:xfrm>
          <a:prstGeom prst="rect">
            <a:avLst/>
          </a:prstGeom>
        </p:spPr>
        <p:txBody>
          <a:bodyPr lIns="0" tIns="0" rIns="0" bIns="0" rtlCol="0" anchor="t">
            <a:spAutoFit/>
          </a:bodyPr>
          <a:lstStyle/>
          <a:p>
            <a:pPr algn="just">
              <a:lnSpc>
                <a:spcPts val="3499"/>
              </a:lnSpc>
              <a:spcBef>
                <a:spcPct val="0"/>
              </a:spcBef>
            </a:pPr>
            <a:r>
              <a:rPr lang="en-US" sz="2499">
                <a:solidFill>
                  <a:srgbClr val="000000"/>
                </a:solidFill>
                <a:latin typeface="Times New Roman"/>
                <a:ea typeface="Times New Roman"/>
                <a:cs typeface="Times New Roman"/>
                <a:sym typeface="Times New Roman"/>
              </a:rPr>
              <a:t>The COVID-19 pandemic emphasized the need for mask-wearing compliance to curb the spread of viruses. Traditional models often struggle with predicting age and gender when faces are partially covered. This project aims to address that gap by developing a solution that can detect masks and predict demographic traits, enabling more robust AI systems for health monitoring and demographic analysis.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904875"/>
            <a:ext cx="4221560" cy="604520"/>
          </a:xfrm>
          <a:prstGeom prst="rect">
            <a:avLst/>
          </a:prstGeom>
        </p:spPr>
        <p:txBody>
          <a:bodyPr lIns="0" tIns="0" rIns="0" bIns="0" rtlCol="0" anchor="t">
            <a:spAutoFit/>
          </a:bodyPr>
          <a:lstStyle/>
          <a:p>
            <a:pPr algn="ctr">
              <a:lnSpc>
                <a:spcPts val="4480"/>
              </a:lnSpc>
              <a:spcBef>
                <a:spcPct val="0"/>
              </a:spcBef>
            </a:pPr>
            <a:r>
              <a:rPr lang="en-US" sz="3200" b="1">
                <a:solidFill>
                  <a:srgbClr val="000000"/>
                </a:solidFill>
                <a:latin typeface="Times New Roman Bold"/>
                <a:ea typeface="Times New Roman Bold"/>
                <a:cs typeface="Times New Roman Bold"/>
                <a:sym typeface="Times New Roman Bold"/>
              </a:rPr>
              <a:t>Objectives of the Project</a:t>
            </a:r>
          </a:p>
        </p:txBody>
      </p:sp>
      <p:sp>
        <p:nvSpPr>
          <p:cNvPr id="3" name="TextBox 3"/>
          <p:cNvSpPr txBox="1"/>
          <p:nvPr/>
        </p:nvSpPr>
        <p:spPr>
          <a:xfrm>
            <a:off x="1028700" y="1677895"/>
            <a:ext cx="16341288" cy="2222500"/>
          </a:xfrm>
          <a:prstGeom prst="rect">
            <a:avLst/>
          </a:prstGeom>
        </p:spPr>
        <p:txBody>
          <a:bodyPr lIns="0" tIns="0" rIns="0" bIns="0" rtlCol="0" anchor="t">
            <a:spAutoFit/>
          </a:bodyPr>
          <a:lstStyle/>
          <a:p>
            <a:pPr marL="539749" lvl="1" indent="-269875" algn="just">
              <a:lnSpc>
                <a:spcPts val="3499"/>
              </a:lnSpc>
              <a:buFont typeface="Arial"/>
              <a:buChar char="•"/>
            </a:pPr>
            <a:r>
              <a:rPr lang="en-US" sz="2499" b="1">
                <a:solidFill>
                  <a:srgbClr val="000000"/>
                </a:solidFill>
                <a:latin typeface="Times New Roman Bold"/>
                <a:ea typeface="Times New Roman Bold"/>
                <a:cs typeface="Times New Roman Bold"/>
                <a:sym typeface="Times New Roman Bold"/>
              </a:rPr>
              <a:t>Detect Face Masks:</a:t>
            </a:r>
            <a:r>
              <a:rPr lang="en-US" sz="2499">
                <a:solidFill>
                  <a:srgbClr val="000000"/>
                </a:solidFill>
                <a:latin typeface="Times New Roman"/>
                <a:ea typeface="Times New Roman"/>
                <a:cs typeface="Times New Roman"/>
                <a:sym typeface="Times New Roman"/>
              </a:rPr>
              <a:t> Build a model to identify if a person is wearing a face mask.</a:t>
            </a:r>
          </a:p>
          <a:p>
            <a:pPr marL="539749" lvl="1" indent="-269875" algn="just">
              <a:lnSpc>
                <a:spcPts val="3499"/>
              </a:lnSpc>
              <a:buFont typeface="Arial"/>
              <a:buChar char="•"/>
            </a:pPr>
            <a:r>
              <a:rPr lang="en-US" sz="2499" b="1">
                <a:solidFill>
                  <a:srgbClr val="000000"/>
                </a:solidFill>
                <a:latin typeface="Times New Roman Bold"/>
                <a:ea typeface="Times New Roman Bold"/>
                <a:cs typeface="Times New Roman Bold"/>
                <a:sym typeface="Times New Roman Bold"/>
              </a:rPr>
              <a:t>Predict Age and Gender:</a:t>
            </a:r>
            <a:r>
              <a:rPr lang="en-US" sz="2499">
                <a:solidFill>
                  <a:srgbClr val="000000"/>
                </a:solidFill>
                <a:latin typeface="Times New Roman"/>
                <a:ea typeface="Times New Roman"/>
                <a:cs typeface="Times New Roman"/>
                <a:sym typeface="Times New Roman"/>
              </a:rPr>
              <a:t> Predict the age and gender of individuals even when their faces are partially covered.</a:t>
            </a:r>
          </a:p>
          <a:p>
            <a:pPr marL="539749" lvl="1" indent="-269875" algn="just">
              <a:lnSpc>
                <a:spcPts val="3499"/>
              </a:lnSpc>
              <a:buFont typeface="Arial"/>
              <a:buChar char="•"/>
            </a:pPr>
            <a:r>
              <a:rPr lang="en-US" sz="2499" b="1">
                <a:solidFill>
                  <a:srgbClr val="000000"/>
                </a:solidFill>
                <a:latin typeface="Times New Roman Bold"/>
                <a:ea typeface="Times New Roman Bold"/>
                <a:cs typeface="Times New Roman Bold"/>
                <a:sym typeface="Times New Roman Bold"/>
              </a:rPr>
              <a:t>Real-Time Detection:</a:t>
            </a:r>
            <a:r>
              <a:rPr lang="en-US" sz="2499">
                <a:solidFill>
                  <a:srgbClr val="000000"/>
                </a:solidFill>
                <a:latin typeface="Times New Roman"/>
                <a:ea typeface="Times New Roman"/>
                <a:cs typeface="Times New Roman"/>
                <a:sym typeface="Times New Roman"/>
              </a:rPr>
              <a:t> Create a live application that uses webcam input for real-time mask detection and demographic prediction.</a:t>
            </a:r>
          </a:p>
          <a:p>
            <a:pPr marL="539749" lvl="1" indent="-269875" algn="just">
              <a:lnSpc>
                <a:spcPts val="3499"/>
              </a:lnSpc>
              <a:spcBef>
                <a:spcPct val="0"/>
              </a:spcBef>
              <a:buFont typeface="Arial"/>
              <a:buChar char="•"/>
            </a:pPr>
            <a:r>
              <a:rPr lang="en-US" sz="2499" b="1">
                <a:solidFill>
                  <a:srgbClr val="000000"/>
                </a:solidFill>
                <a:latin typeface="Times New Roman Bold"/>
                <a:ea typeface="Times New Roman Bold"/>
                <a:cs typeface="Times New Roman Bold"/>
                <a:sym typeface="Times New Roman Bold"/>
              </a:rPr>
              <a:t>Optimize for Efficiency:</a:t>
            </a:r>
            <a:r>
              <a:rPr lang="en-US" sz="2499">
                <a:solidFill>
                  <a:srgbClr val="000000"/>
                </a:solidFill>
                <a:latin typeface="Times New Roman"/>
                <a:ea typeface="Times New Roman"/>
                <a:cs typeface="Times New Roman"/>
                <a:sym typeface="Times New Roman"/>
              </a:rPr>
              <a:t> Ensure the models run efficiently on lower-end devices for real-time use.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065337" y="4878600"/>
            <a:ext cx="6126759" cy="4287122"/>
          </a:xfrm>
          <a:custGeom>
            <a:avLst/>
            <a:gdLst/>
            <a:ahLst/>
            <a:cxnLst/>
            <a:rect l="l" t="t" r="r" b="b"/>
            <a:pathLst>
              <a:path w="6126759" h="4287122">
                <a:moveTo>
                  <a:pt x="0" y="0"/>
                </a:moveTo>
                <a:lnTo>
                  <a:pt x="6126759" y="0"/>
                </a:lnTo>
                <a:lnTo>
                  <a:pt x="6126759" y="4287122"/>
                </a:lnTo>
                <a:lnTo>
                  <a:pt x="0" y="4287122"/>
                </a:lnTo>
                <a:lnTo>
                  <a:pt x="0" y="0"/>
                </a:lnTo>
                <a:close/>
              </a:path>
            </a:pathLst>
          </a:custGeom>
          <a:blipFill>
            <a:blip r:embed="rId3"/>
            <a:stretch>
              <a:fillRect l="-3863" t="-466" b="-466"/>
            </a:stretch>
          </a:blipFill>
        </p:spPr>
        <p:txBody>
          <a:bodyPr/>
          <a:lstStyle/>
          <a:p>
            <a:endParaRPr lang="en-US"/>
          </a:p>
        </p:txBody>
      </p:sp>
      <p:sp>
        <p:nvSpPr>
          <p:cNvPr id="3" name="Freeform 3"/>
          <p:cNvSpPr/>
          <p:nvPr/>
        </p:nvSpPr>
        <p:spPr>
          <a:xfrm>
            <a:off x="9262784" y="4878600"/>
            <a:ext cx="6258572" cy="4287122"/>
          </a:xfrm>
          <a:custGeom>
            <a:avLst/>
            <a:gdLst/>
            <a:ahLst/>
            <a:cxnLst/>
            <a:rect l="l" t="t" r="r" b="b"/>
            <a:pathLst>
              <a:path w="6258572" h="4287122">
                <a:moveTo>
                  <a:pt x="0" y="0"/>
                </a:moveTo>
                <a:lnTo>
                  <a:pt x="6258572" y="0"/>
                </a:lnTo>
                <a:lnTo>
                  <a:pt x="6258572" y="4287122"/>
                </a:lnTo>
                <a:lnTo>
                  <a:pt x="0" y="4287122"/>
                </a:lnTo>
                <a:lnTo>
                  <a:pt x="0" y="0"/>
                </a:lnTo>
                <a:close/>
              </a:path>
            </a:pathLst>
          </a:custGeom>
          <a:blipFill>
            <a:blip r:embed="rId4"/>
            <a:stretch>
              <a:fillRect/>
            </a:stretch>
          </a:blipFill>
        </p:spPr>
        <p:txBody>
          <a:bodyPr/>
          <a:lstStyle/>
          <a:p>
            <a:endParaRPr lang="en-US"/>
          </a:p>
        </p:txBody>
      </p:sp>
      <p:sp>
        <p:nvSpPr>
          <p:cNvPr id="4" name="TextBox 4"/>
          <p:cNvSpPr txBox="1"/>
          <p:nvPr/>
        </p:nvSpPr>
        <p:spPr>
          <a:xfrm>
            <a:off x="1286490" y="1057672"/>
            <a:ext cx="5190509" cy="555921"/>
          </a:xfrm>
          <a:prstGeom prst="rect">
            <a:avLst/>
          </a:prstGeom>
        </p:spPr>
        <p:txBody>
          <a:bodyPr wrap="square" lIns="0" tIns="0" rIns="0" bIns="0" rtlCol="0" anchor="t">
            <a:spAutoFit/>
          </a:bodyPr>
          <a:lstStyle/>
          <a:p>
            <a:pPr algn="ctr">
              <a:lnSpc>
                <a:spcPts val="4480"/>
              </a:lnSpc>
              <a:spcBef>
                <a:spcPct val="0"/>
              </a:spcBef>
            </a:pPr>
            <a:r>
              <a:rPr lang="en-US" sz="3200" b="1" dirty="0">
                <a:solidFill>
                  <a:srgbClr val="000000"/>
                </a:solidFill>
                <a:latin typeface="Times New Roman Bold"/>
                <a:ea typeface="Times New Roman Bold"/>
                <a:cs typeface="Times New Roman Bold"/>
                <a:sym typeface="Times New Roman Bold"/>
              </a:rPr>
              <a:t>DATASET SUMMARY</a:t>
            </a:r>
          </a:p>
        </p:txBody>
      </p:sp>
      <p:sp>
        <p:nvSpPr>
          <p:cNvPr id="5" name="TextBox 5"/>
          <p:cNvSpPr txBox="1"/>
          <p:nvPr/>
        </p:nvSpPr>
        <p:spPr>
          <a:xfrm>
            <a:off x="1432740" y="1864430"/>
            <a:ext cx="15960158" cy="2222500"/>
          </a:xfrm>
          <a:prstGeom prst="rect">
            <a:avLst/>
          </a:prstGeom>
        </p:spPr>
        <p:txBody>
          <a:bodyPr lIns="0" tIns="0" rIns="0" bIns="0" rtlCol="0" anchor="t">
            <a:spAutoFit/>
          </a:bodyPr>
          <a:lstStyle/>
          <a:p>
            <a:pPr marL="539749" lvl="1" indent="-269875" algn="just">
              <a:lnSpc>
                <a:spcPts val="3499"/>
              </a:lnSpc>
              <a:buFont typeface="Arial"/>
              <a:buChar char="•"/>
            </a:pPr>
            <a:r>
              <a:rPr lang="en-US" sz="2499" dirty="0">
                <a:solidFill>
                  <a:srgbClr val="000000"/>
                </a:solidFill>
                <a:latin typeface="Times New Roman"/>
                <a:ea typeface="Times New Roman"/>
                <a:cs typeface="Times New Roman"/>
                <a:sym typeface="Times New Roman"/>
              </a:rPr>
              <a:t>Source: A private Kaggle dataset with 2,000 images (1,000 with masks and 1,000 without masks).</a:t>
            </a:r>
          </a:p>
          <a:p>
            <a:pPr marL="539749" lvl="1" indent="-269875" algn="just">
              <a:lnSpc>
                <a:spcPts val="3499"/>
              </a:lnSpc>
              <a:buFont typeface="Arial"/>
              <a:buChar char="•"/>
            </a:pPr>
            <a:r>
              <a:rPr lang="en-US" sz="2499" dirty="0">
                <a:solidFill>
                  <a:srgbClr val="000000"/>
                </a:solidFill>
                <a:latin typeface="Times New Roman"/>
                <a:ea typeface="Times New Roman"/>
                <a:cs typeface="Times New Roman"/>
                <a:sym typeface="Times New Roman"/>
              </a:rPr>
              <a:t>Image Variety: Includes different lighting, poses, and backgrounds, making it suitable for a generalized model.</a:t>
            </a:r>
          </a:p>
          <a:p>
            <a:pPr marL="539749" lvl="1" indent="-269875" algn="just">
              <a:lnSpc>
                <a:spcPts val="3499"/>
              </a:lnSpc>
              <a:buFont typeface="Arial"/>
              <a:buChar char="•"/>
            </a:pPr>
            <a:r>
              <a:rPr lang="en-US" sz="2499" dirty="0">
                <a:solidFill>
                  <a:srgbClr val="000000"/>
                </a:solidFill>
                <a:latin typeface="Times New Roman"/>
                <a:ea typeface="Times New Roman"/>
                <a:cs typeface="Times New Roman"/>
                <a:sym typeface="Times New Roman"/>
              </a:rPr>
              <a:t>Preprocessing: Images were resized to 224*224 pixels and normalized to improve model performance.</a:t>
            </a:r>
          </a:p>
          <a:p>
            <a:pPr marL="539749" lvl="1" indent="-269875" algn="just">
              <a:lnSpc>
                <a:spcPts val="3499"/>
              </a:lnSpc>
              <a:spcBef>
                <a:spcPct val="0"/>
              </a:spcBef>
              <a:buFont typeface="Arial"/>
              <a:buChar char="•"/>
            </a:pPr>
            <a:r>
              <a:rPr lang="en-US" sz="2499" dirty="0">
                <a:solidFill>
                  <a:srgbClr val="000000"/>
                </a:solidFill>
                <a:latin typeface="Times New Roman"/>
                <a:ea typeface="Times New Roman"/>
                <a:cs typeface="Times New Roman"/>
                <a:sym typeface="Times New Roman"/>
              </a:rPr>
              <a:t>Challenges: The dataset is small, which limits generalization. Data augmentation was used, but expanding the dataset is needed for better performance</a:t>
            </a:r>
          </a:p>
        </p:txBody>
      </p:sp>
      <p:sp>
        <p:nvSpPr>
          <p:cNvPr id="6" name="TextBox 6"/>
          <p:cNvSpPr txBox="1"/>
          <p:nvPr/>
        </p:nvSpPr>
        <p:spPr>
          <a:xfrm>
            <a:off x="3036477" y="9337172"/>
            <a:ext cx="11353279" cy="604520"/>
          </a:xfrm>
          <a:prstGeom prst="rect">
            <a:avLst/>
          </a:prstGeom>
        </p:spPr>
        <p:txBody>
          <a:bodyPr lIns="0" tIns="0" rIns="0" bIns="0" rtlCol="0" anchor="t">
            <a:spAutoFit/>
          </a:bodyPr>
          <a:lstStyle/>
          <a:p>
            <a:pPr algn="ctr">
              <a:lnSpc>
                <a:spcPts val="4480"/>
              </a:lnSpc>
              <a:spcBef>
                <a:spcPct val="0"/>
              </a:spcBef>
            </a:pPr>
            <a:r>
              <a:rPr lang="en-US" sz="3200" b="1">
                <a:solidFill>
                  <a:srgbClr val="000000"/>
                </a:solidFill>
                <a:latin typeface="Times New Roman Bold"/>
                <a:ea typeface="Times New Roman Bold"/>
                <a:cs typeface="Times New Roman Bold"/>
                <a:sym typeface="Times New Roman Bold"/>
              </a:rPr>
              <a:t>      Fig1 With mask                                             Fig2 Without mask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041247"/>
            <a:ext cx="4533900" cy="555921"/>
          </a:xfrm>
          <a:prstGeom prst="rect">
            <a:avLst/>
          </a:prstGeom>
        </p:spPr>
        <p:txBody>
          <a:bodyPr wrap="square" lIns="0" tIns="0" rIns="0" bIns="0" rtlCol="0" anchor="t">
            <a:spAutoFit/>
          </a:bodyPr>
          <a:lstStyle/>
          <a:p>
            <a:pPr algn="ctr">
              <a:lnSpc>
                <a:spcPts val="4480"/>
              </a:lnSpc>
              <a:spcBef>
                <a:spcPct val="0"/>
              </a:spcBef>
            </a:pPr>
            <a:r>
              <a:rPr lang="en-US" sz="3200" b="1" dirty="0">
                <a:solidFill>
                  <a:srgbClr val="000000"/>
                </a:solidFill>
                <a:latin typeface="Times New Roman Bold"/>
                <a:ea typeface="Times New Roman Bold"/>
                <a:cs typeface="Times New Roman Bold"/>
                <a:sym typeface="Times New Roman Bold"/>
              </a:rPr>
              <a:t>IMPLEMENTATION</a:t>
            </a:r>
          </a:p>
        </p:txBody>
      </p:sp>
      <p:sp>
        <p:nvSpPr>
          <p:cNvPr id="3" name="TextBox 3"/>
          <p:cNvSpPr txBox="1"/>
          <p:nvPr/>
        </p:nvSpPr>
        <p:spPr>
          <a:xfrm>
            <a:off x="1295400" y="1808364"/>
            <a:ext cx="16080790" cy="3975100"/>
          </a:xfrm>
          <a:prstGeom prst="rect">
            <a:avLst/>
          </a:prstGeom>
        </p:spPr>
        <p:txBody>
          <a:bodyPr wrap="square" lIns="0" tIns="0" rIns="0" bIns="0" rtlCol="0" anchor="t">
            <a:spAutoFit/>
          </a:bodyPr>
          <a:lstStyle/>
          <a:p>
            <a:pPr algn="just">
              <a:lnSpc>
                <a:spcPts val="3499"/>
              </a:lnSpc>
            </a:pPr>
            <a:r>
              <a:rPr lang="en-US" sz="2499" b="1" dirty="0">
                <a:solidFill>
                  <a:srgbClr val="000000"/>
                </a:solidFill>
                <a:latin typeface="Times New Roman Bold"/>
                <a:ea typeface="Times New Roman Bold"/>
                <a:cs typeface="Times New Roman Bold"/>
                <a:sym typeface="Times New Roman Bold"/>
              </a:rPr>
              <a:t>1. Dataset Loading and Preprocessing:</a:t>
            </a:r>
          </a:p>
          <a:p>
            <a:pPr marL="539749" lvl="1" indent="-269875" algn="just">
              <a:lnSpc>
                <a:spcPts val="3499"/>
              </a:lnSpc>
              <a:buFont typeface="Arial"/>
              <a:buChar char="•"/>
            </a:pPr>
            <a:r>
              <a:rPr lang="en-US" sz="2499" dirty="0">
                <a:solidFill>
                  <a:srgbClr val="000000"/>
                </a:solidFill>
                <a:latin typeface="Times New Roman"/>
                <a:ea typeface="Times New Roman"/>
                <a:cs typeface="Times New Roman"/>
                <a:sym typeface="Times New Roman"/>
              </a:rPr>
              <a:t>Loading the Dataset: The dataset consists of images with two classes "</a:t>
            </a:r>
            <a:r>
              <a:rPr lang="en-US" sz="2499" dirty="0" err="1">
                <a:solidFill>
                  <a:srgbClr val="000000"/>
                </a:solidFill>
                <a:latin typeface="Times New Roman"/>
                <a:ea typeface="Times New Roman"/>
                <a:cs typeface="Times New Roman"/>
                <a:sym typeface="Times New Roman"/>
              </a:rPr>
              <a:t>WithMask</a:t>
            </a:r>
            <a:r>
              <a:rPr lang="en-US" sz="2499" dirty="0">
                <a:solidFill>
                  <a:srgbClr val="000000"/>
                </a:solidFill>
                <a:latin typeface="Times New Roman"/>
                <a:ea typeface="Times New Roman"/>
                <a:cs typeface="Times New Roman"/>
                <a:sym typeface="Times New Roman"/>
              </a:rPr>
              <a:t>" and "</a:t>
            </a:r>
            <a:r>
              <a:rPr lang="en-US" sz="2499" dirty="0" err="1">
                <a:solidFill>
                  <a:srgbClr val="000000"/>
                </a:solidFill>
                <a:latin typeface="Times New Roman"/>
                <a:ea typeface="Times New Roman"/>
                <a:cs typeface="Times New Roman"/>
                <a:sym typeface="Times New Roman"/>
              </a:rPr>
              <a:t>WithoutMask</a:t>
            </a:r>
            <a:r>
              <a:rPr lang="en-US" sz="2499" dirty="0">
                <a:solidFill>
                  <a:srgbClr val="000000"/>
                </a:solidFill>
                <a:latin typeface="Times New Roman"/>
                <a:ea typeface="Times New Roman"/>
                <a:cs typeface="Times New Roman"/>
                <a:sym typeface="Times New Roman"/>
              </a:rPr>
              <a:t>" these images are loaded for training</a:t>
            </a:r>
          </a:p>
          <a:p>
            <a:pPr marL="539749" lvl="1" indent="-269875" algn="just">
              <a:lnSpc>
                <a:spcPts val="3499"/>
              </a:lnSpc>
              <a:buFont typeface="Arial"/>
              <a:buChar char="•"/>
            </a:pPr>
            <a:r>
              <a:rPr lang="en-US" sz="2499" dirty="0">
                <a:solidFill>
                  <a:srgbClr val="000000"/>
                </a:solidFill>
                <a:latin typeface="Times New Roman"/>
                <a:ea typeface="Times New Roman"/>
                <a:cs typeface="Times New Roman"/>
                <a:sym typeface="Times New Roman"/>
              </a:rPr>
              <a:t>Preprocessing:</a:t>
            </a:r>
          </a:p>
          <a:p>
            <a:pPr marL="1079499" lvl="2" indent="-359833" algn="just">
              <a:lnSpc>
                <a:spcPts val="3499"/>
              </a:lnSpc>
              <a:buFont typeface="Arial"/>
              <a:buChar char="⚬"/>
            </a:pPr>
            <a:r>
              <a:rPr lang="en-US" sz="2499" dirty="0">
                <a:solidFill>
                  <a:srgbClr val="000000"/>
                </a:solidFill>
                <a:latin typeface="Times New Roman"/>
                <a:ea typeface="Times New Roman"/>
                <a:cs typeface="Times New Roman"/>
                <a:sym typeface="Times New Roman"/>
              </a:rPr>
              <a:t>The images are resized to 224*224 pixels to match the input size required by the CNN models</a:t>
            </a:r>
          </a:p>
          <a:p>
            <a:pPr marL="1079499" lvl="2" indent="-359833" algn="just">
              <a:lnSpc>
                <a:spcPts val="3499"/>
              </a:lnSpc>
              <a:buFont typeface="Arial"/>
              <a:buChar char="⚬"/>
            </a:pPr>
            <a:r>
              <a:rPr lang="en-US" sz="2499" dirty="0">
                <a:solidFill>
                  <a:srgbClr val="000000"/>
                </a:solidFill>
                <a:latin typeface="Times New Roman"/>
                <a:ea typeface="Times New Roman"/>
                <a:cs typeface="Times New Roman"/>
                <a:sym typeface="Times New Roman"/>
              </a:rPr>
              <a:t>The images are then converted into arrays and normalized using the respective preprocessing functions for each model (</a:t>
            </a:r>
            <a:r>
              <a:rPr lang="en-US" sz="2499" dirty="0" err="1">
                <a:solidFill>
                  <a:srgbClr val="000000"/>
                </a:solidFill>
                <a:latin typeface="Times New Roman"/>
                <a:ea typeface="Times New Roman"/>
                <a:cs typeface="Times New Roman"/>
                <a:sym typeface="Times New Roman"/>
              </a:rPr>
              <a:t>MobileNet</a:t>
            </a:r>
            <a:r>
              <a:rPr lang="en-US" sz="2499" dirty="0">
                <a:solidFill>
                  <a:srgbClr val="000000"/>
                </a:solidFill>
                <a:latin typeface="Times New Roman"/>
                <a:ea typeface="Times New Roman"/>
                <a:cs typeface="Times New Roman"/>
                <a:sym typeface="Times New Roman"/>
              </a:rPr>
              <a:t>, VGG16, ResNet50, etc......)</a:t>
            </a:r>
          </a:p>
          <a:p>
            <a:pPr marL="1079499" lvl="2" indent="-359833" algn="just">
              <a:lnSpc>
                <a:spcPts val="3499"/>
              </a:lnSpc>
              <a:spcBef>
                <a:spcPct val="0"/>
              </a:spcBef>
              <a:buFont typeface="Arial"/>
              <a:buChar char="⚬"/>
            </a:pPr>
            <a:r>
              <a:rPr lang="en-US" sz="2499" dirty="0">
                <a:solidFill>
                  <a:srgbClr val="000000"/>
                </a:solidFill>
                <a:latin typeface="Times New Roman"/>
                <a:ea typeface="Times New Roman"/>
                <a:cs typeface="Times New Roman"/>
                <a:sym typeface="Times New Roman"/>
              </a:rPr>
              <a:t>And the one-hot encoding is applied to the labels ("</a:t>
            </a:r>
            <a:r>
              <a:rPr lang="en-US" sz="2499" dirty="0" err="1">
                <a:solidFill>
                  <a:srgbClr val="000000"/>
                </a:solidFill>
                <a:latin typeface="Times New Roman"/>
                <a:ea typeface="Times New Roman"/>
                <a:cs typeface="Times New Roman"/>
                <a:sym typeface="Times New Roman"/>
              </a:rPr>
              <a:t>WithMask</a:t>
            </a:r>
            <a:r>
              <a:rPr lang="en-US" sz="2499" dirty="0">
                <a:solidFill>
                  <a:srgbClr val="000000"/>
                </a:solidFill>
                <a:latin typeface="Times New Roman"/>
                <a:ea typeface="Times New Roman"/>
                <a:cs typeface="Times New Roman"/>
                <a:sym typeface="Times New Roman"/>
              </a:rPr>
              <a:t>" and "</a:t>
            </a:r>
            <a:r>
              <a:rPr lang="en-US" sz="2499" dirty="0" err="1">
                <a:solidFill>
                  <a:srgbClr val="000000"/>
                </a:solidFill>
                <a:latin typeface="Times New Roman"/>
                <a:ea typeface="Times New Roman"/>
                <a:cs typeface="Times New Roman"/>
                <a:sym typeface="Times New Roman"/>
              </a:rPr>
              <a:t>WithoutMask</a:t>
            </a:r>
            <a:r>
              <a:rPr lang="en-US" sz="2499" dirty="0">
                <a:solidFill>
                  <a:srgbClr val="000000"/>
                </a:solidFill>
                <a:latin typeface="Times New Roman"/>
                <a:ea typeface="Times New Roman"/>
                <a:cs typeface="Times New Roman"/>
                <a:sym typeface="Times New Roman"/>
              </a:rPr>
              <a:t>") to convert them into binary classes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923925"/>
            <a:ext cx="16366972" cy="3546474"/>
          </a:xfrm>
          <a:prstGeom prst="rect">
            <a:avLst/>
          </a:prstGeom>
        </p:spPr>
        <p:txBody>
          <a:bodyPr lIns="0" tIns="0" rIns="0" bIns="0" rtlCol="0" anchor="t">
            <a:spAutoFit/>
          </a:bodyPr>
          <a:lstStyle/>
          <a:p>
            <a:pPr algn="just">
              <a:lnSpc>
                <a:spcPts val="3500"/>
              </a:lnSpc>
              <a:spcBef>
                <a:spcPct val="0"/>
              </a:spcBef>
            </a:pPr>
            <a:r>
              <a:rPr lang="en-US" sz="2500" b="1" dirty="0">
                <a:solidFill>
                  <a:srgbClr val="000000"/>
                </a:solidFill>
                <a:latin typeface="Times New Roman Bold"/>
                <a:ea typeface="Times New Roman Bold"/>
                <a:cs typeface="Times New Roman Bold"/>
                <a:sym typeface="Times New Roman Bold"/>
              </a:rPr>
              <a:t>2. Model Selection:</a:t>
            </a:r>
          </a:p>
          <a:p>
            <a:pPr algn="just">
              <a:lnSpc>
                <a:spcPts val="3500"/>
              </a:lnSpc>
              <a:spcBef>
                <a:spcPct val="0"/>
              </a:spcBef>
            </a:pPr>
            <a:r>
              <a:rPr lang="en-US" sz="2500" dirty="0">
                <a:solidFill>
                  <a:srgbClr val="000000"/>
                </a:solidFill>
                <a:latin typeface="Times New Roman"/>
                <a:ea typeface="Times New Roman"/>
                <a:cs typeface="Times New Roman"/>
                <a:sym typeface="Times New Roman"/>
              </a:rPr>
              <a:t>The system supports multiple CNN models, including:</a:t>
            </a:r>
          </a:p>
          <a:p>
            <a:pPr marL="539754" lvl="1" indent="-269877" algn="just">
              <a:lnSpc>
                <a:spcPts val="3500"/>
              </a:lnSpc>
              <a:buFont typeface="Arial"/>
              <a:buChar char="•"/>
            </a:pPr>
            <a:r>
              <a:rPr lang="en-US" sz="2500" dirty="0">
                <a:solidFill>
                  <a:srgbClr val="000000"/>
                </a:solidFill>
                <a:latin typeface="Times New Roman"/>
                <a:ea typeface="Times New Roman"/>
                <a:cs typeface="Times New Roman"/>
                <a:sym typeface="Times New Roman"/>
              </a:rPr>
              <a:t>MobileNetV2: Chosen for its efficiency on edge devices</a:t>
            </a:r>
          </a:p>
          <a:p>
            <a:pPr marL="539754" lvl="1" indent="-269877" algn="just">
              <a:lnSpc>
                <a:spcPts val="3500"/>
              </a:lnSpc>
              <a:buFont typeface="Arial"/>
              <a:buChar char="•"/>
            </a:pPr>
            <a:r>
              <a:rPr lang="en-US" sz="2500" dirty="0">
                <a:solidFill>
                  <a:srgbClr val="000000"/>
                </a:solidFill>
                <a:latin typeface="Times New Roman"/>
                <a:ea typeface="Times New Roman"/>
                <a:cs typeface="Times New Roman"/>
                <a:sym typeface="Times New Roman"/>
              </a:rPr>
              <a:t>VGG16: Known for its simplicity and strong feature learning</a:t>
            </a:r>
          </a:p>
          <a:p>
            <a:pPr marL="539754" lvl="1" indent="-269877" algn="just">
              <a:lnSpc>
                <a:spcPts val="3500"/>
              </a:lnSpc>
              <a:buFont typeface="Arial"/>
              <a:buChar char="•"/>
            </a:pPr>
            <a:r>
              <a:rPr lang="en-US" sz="2500" dirty="0">
                <a:solidFill>
                  <a:srgbClr val="000000"/>
                </a:solidFill>
                <a:latin typeface="Times New Roman"/>
                <a:ea typeface="Times New Roman"/>
                <a:cs typeface="Times New Roman"/>
                <a:sym typeface="Times New Roman"/>
              </a:rPr>
              <a:t>ResNet50: Known for residual learning, which helps in training deep networks</a:t>
            </a:r>
          </a:p>
          <a:p>
            <a:pPr marL="539754" lvl="1" indent="-269877" algn="just">
              <a:lnSpc>
                <a:spcPts val="3500"/>
              </a:lnSpc>
              <a:buFont typeface="Arial"/>
              <a:buChar char="•"/>
            </a:pPr>
            <a:r>
              <a:rPr lang="en-US" sz="2500" dirty="0">
                <a:solidFill>
                  <a:srgbClr val="000000"/>
                </a:solidFill>
                <a:latin typeface="Times New Roman"/>
                <a:ea typeface="Times New Roman"/>
                <a:cs typeface="Times New Roman"/>
                <a:sym typeface="Times New Roman"/>
              </a:rPr>
              <a:t>InceptionV3 (</a:t>
            </a:r>
            <a:r>
              <a:rPr lang="en-US" sz="2500" dirty="0" err="1">
                <a:solidFill>
                  <a:srgbClr val="000000"/>
                </a:solidFill>
                <a:latin typeface="Times New Roman"/>
                <a:ea typeface="Times New Roman"/>
                <a:cs typeface="Times New Roman"/>
                <a:sym typeface="Times New Roman"/>
              </a:rPr>
              <a:t>GoogLeNet</a:t>
            </a:r>
            <a:r>
              <a:rPr lang="en-US" sz="2500" dirty="0">
                <a:solidFill>
                  <a:srgbClr val="000000"/>
                </a:solidFill>
                <a:latin typeface="Times New Roman"/>
                <a:ea typeface="Times New Roman"/>
                <a:cs typeface="Times New Roman"/>
                <a:sym typeface="Times New Roman"/>
              </a:rPr>
              <a:t>): Known for handling multiple scales of information</a:t>
            </a:r>
          </a:p>
          <a:p>
            <a:pPr marL="539754" lvl="1" indent="-269877" algn="just">
              <a:lnSpc>
                <a:spcPts val="3500"/>
              </a:lnSpc>
              <a:buFont typeface="Arial"/>
              <a:buChar char="•"/>
            </a:pPr>
            <a:r>
              <a:rPr lang="en-US" sz="2500" dirty="0">
                <a:solidFill>
                  <a:srgbClr val="000000"/>
                </a:solidFill>
                <a:latin typeface="Times New Roman"/>
                <a:ea typeface="Times New Roman"/>
                <a:cs typeface="Times New Roman"/>
                <a:sym typeface="Times New Roman"/>
              </a:rPr>
              <a:t>Based on the model type chosen (from CNN_TYPE), the corresponding model is selected using the </a:t>
            </a:r>
            <a:r>
              <a:rPr lang="en-US" sz="2500" dirty="0" err="1">
                <a:solidFill>
                  <a:srgbClr val="000000"/>
                </a:solidFill>
                <a:latin typeface="Times New Roman"/>
                <a:ea typeface="Times New Roman"/>
                <a:cs typeface="Times New Roman"/>
                <a:sym typeface="Times New Roman"/>
              </a:rPr>
              <a:t>get_cnn_mode</a:t>
            </a:r>
            <a:r>
              <a:rPr lang="en-US" sz="2500" dirty="0">
                <a:solidFill>
                  <a:srgbClr val="000000"/>
                </a:solidFill>
                <a:latin typeface="Times New Roman"/>
                <a:ea typeface="Times New Roman"/>
                <a:cs typeface="Times New Roman"/>
                <a:sym typeface="Times New Roman"/>
              </a:rPr>
              <a:t>() function</a:t>
            </a:r>
          </a:p>
        </p:txBody>
      </p:sp>
      <p:sp>
        <p:nvSpPr>
          <p:cNvPr id="3" name="TextBox 3"/>
          <p:cNvSpPr txBox="1"/>
          <p:nvPr/>
        </p:nvSpPr>
        <p:spPr>
          <a:xfrm>
            <a:off x="1028700" y="5038725"/>
            <a:ext cx="16366972" cy="2670174"/>
          </a:xfrm>
          <a:prstGeom prst="rect">
            <a:avLst/>
          </a:prstGeom>
        </p:spPr>
        <p:txBody>
          <a:bodyPr lIns="0" tIns="0" rIns="0" bIns="0" rtlCol="0" anchor="t">
            <a:spAutoFit/>
          </a:bodyPr>
          <a:lstStyle/>
          <a:p>
            <a:pPr algn="just">
              <a:lnSpc>
                <a:spcPts val="3500"/>
              </a:lnSpc>
            </a:pPr>
            <a:r>
              <a:rPr lang="en-US" sz="2500" b="1" dirty="0">
                <a:solidFill>
                  <a:srgbClr val="000000"/>
                </a:solidFill>
                <a:latin typeface="Times New Roman Bold"/>
                <a:ea typeface="Times New Roman Bold"/>
                <a:cs typeface="Times New Roman Bold"/>
                <a:sym typeface="Times New Roman Bold"/>
              </a:rPr>
              <a:t>3. Model Modification and Customization:</a:t>
            </a:r>
          </a:p>
          <a:p>
            <a:pPr algn="just">
              <a:lnSpc>
                <a:spcPts val="3500"/>
              </a:lnSpc>
            </a:pPr>
            <a:r>
              <a:rPr lang="en-US" sz="2500" dirty="0">
                <a:solidFill>
                  <a:srgbClr val="000000"/>
                </a:solidFill>
                <a:latin typeface="Times New Roman"/>
                <a:ea typeface="Times New Roman"/>
                <a:cs typeface="Times New Roman"/>
                <a:sym typeface="Times New Roman"/>
              </a:rPr>
              <a:t>The chosen CNN models (MobileNetV2, VGG16, ResNet50, or InceptionV3) are loaded with pre-trained weights, excluding the top layer. A global average pooling layer is added, followed by a Flatten layer, a Dense layer with 128 neurons, and a Dropout layer to prevent overfitting. The final Dense layer with 2 units and </a:t>
            </a:r>
            <a:r>
              <a:rPr lang="en-US" sz="2500" dirty="0" err="1">
                <a:solidFill>
                  <a:srgbClr val="000000"/>
                </a:solidFill>
                <a:latin typeface="Times New Roman"/>
                <a:ea typeface="Times New Roman"/>
                <a:cs typeface="Times New Roman"/>
                <a:sym typeface="Times New Roman"/>
              </a:rPr>
              <a:t>softmax</a:t>
            </a:r>
            <a:r>
              <a:rPr lang="en-US" sz="2500" dirty="0">
                <a:solidFill>
                  <a:srgbClr val="000000"/>
                </a:solidFill>
                <a:latin typeface="Times New Roman"/>
                <a:ea typeface="Times New Roman"/>
                <a:cs typeface="Times New Roman"/>
                <a:sym typeface="Times New Roman"/>
              </a:rPr>
              <a:t> activation classifies the output into Mask/No Mask.</a:t>
            </a:r>
          </a:p>
          <a:p>
            <a:pPr algn="just">
              <a:lnSpc>
                <a:spcPts val="3500"/>
              </a:lnSpc>
              <a:spcBef>
                <a:spcPct val="0"/>
              </a:spcBef>
            </a:pPr>
            <a:endParaRPr lang="en-US" sz="2500" dirty="0">
              <a:solidFill>
                <a:srgbClr val="000000"/>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923925"/>
            <a:ext cx="16386454" cy="3546474"/>
          </a:xfrm>
          <a:prstGeom prst="rect">
            <a:avLst/>
          </a:prstGeom>
        </p:spPr>
        <p:txBody>
          <a:bodyPr lIns="0" tIns="0" rIns="0" bIns="0" rtlCol="0" anchor="t">
            <a:spAutoFit/>
          </a:bodyPr>
          <a:lstStyle/>
          <a:p>
            <a:pPr algn="just">
              <a:lnSpc>
                <a:spcPts val="3500"/>
              </a:lnSpc>
            </a:pPr>
            <a:r>
              <a:rPr lang="en-US" sz="2500" b="1" dirty="0">
                <a:solidFill>
                  <a:srgbClr val="000000"/>
                </a:solidFill>
                <a:latin typeface="Times New Roman Bold"/>
                <a:ea typeface="Times New Roman Bold"/>
                <a:cs typeface="Times New Roman Bold"/>
                <a:sym typeface="Times New Roman Bold"/>
              </a:rPr>
              <a:t>4.Model Compilation and Training:</a:t>
            </a:r>
          </a:p>
          <a:p>
            <a:pPr marL="539754" lvl="1" indent="-269877" algn="just">
              <a:lnSpc>
                <a:spcPts val="3500"/>
              </a:lnSpc>
              <a:buFont typeface="Arial"/>
              <a:buChar char="•"/>
            </a:pPr>
            <a:r>
              <a:rPr lang="en-US" sz="2500" dirty="0">
                <a:solidFill>
                  <a:srgbClr val="000000"/>
                </a:solidFill>
                <a:latin typeface="Times New Roman"/>
                <a:ea typeface="Times New Roman"/>
                <a:cs typeface="Times New Roman"/>
                <a:sym typeface="Times New Roman"/>
              </a:rPr>
              <a:t>The model is compiled using the Adam optimizer with a learning rate of 1e-4, which decays over time </a:t>
            </a:r>
          </a:p>
          <a:p>
            <a:pPr marL="539754" lvl="1" indent="-269877" algn="just">
              <a:lnSpc>
                <a:spcPts val="3500"/>
              </a:lnSpc>
              <a:buFont typeface="Arial"/>
              <a:buChar char="•"/>
            </a:pPr>
            <a:r>
              <a:rPr lang="en-US" sz="2500" dirty="0">
                <a:solidFill>
                  <a:srgbClr val="000000"/>
                </a:solidFill>
                <a:latin typeface="Times New Roman"/>
                <a:ea typeface="Times New Roman"/>
                <a:cs typeface="Times New Roman"/>
                <a:sym typeface="Times New Roman"/>
              </a:rPr>
              <a:t>Binary Cross-Entropy is used as the loss function for this binary classification task</a:t>
            </a:r>
          </a:p>
          <a:p>
            <a:pPr marL="539754" lvl="1" indent="-269877" algn="just">
              <a:lnSpc>
                <a:spcPts val="3500"/>
              </a:lnSpc>
              <a:buFont typeface="Arial"/>
              <a:buChar char="•"/>
            </a:pPr>
            <a:r>
              <a:rPr lang="en-US" sz="2500" dirty="0">
                <a:solidFill>
                  <a:srgbClr val="000000"/>
                </a:solidFill>
                <a:latin typeface="Times New Roman"/>
                <a:ea typeface="Times New Roman"/>
                <a:cs typeface="Times New Roman"/>
                <a:sym typeface="Times New Roman"/>
              </a:rPr>
              <a:t>To prevent overfitting and improve model robustness, data augmentation techniques like rotation, zoom, shifts, shear, and horizontal flips are applied</a:t>
            </a:r>
          </a:p>
          <a:p>
            <a:pPr marL="539754" lvl="1" indent="-269877" algn="just">
              <a:lnSpc>
                <a:spcPts val="3500"/>
              </a:lnSpc>
              <a:buFont typeface="Arial"/>
              <a:buChar char="•"/>
            </a:pPr>
            <a:r>
              <a:rPr lang="en-US" sz="2500" dirty="0">
                <a:solidFill>
                  <a:srgbClr val="000000"/>
                </a:solidFill>
                <a:latin typeface="Times New Roman"/>
                <a:ea typeface="Times New Roman"/>
                <a:cs typeface="Times New Roman"/>
                <a:sym typeface="Times New Roman"/>
              </a:rPr>
              <a:t>Then the model is trained for 100 epochs with a batch size of 32, tracking both training and validation accuracy to monitor generalization.</a:t>
            </a:r>
          </a:p>
          <a:p>
            <a:pPr marL="539754" lvl="1" indent="-269877" algn="just">
              <a:lnSpc>
                <a:spcPts val="3500"/>
              </a:lnSpc>
              <a:buFont typeface="Arial"/>
              <a:buChar char="•"/>
            </a:pPr>
            <a:r>
              <a:rPr lang="en-US" sz="2500" dirty="0">
                <a:solidFill>
                  <a:srgbClr val="000000"/>
                </a:solidFill>
                <a:latin typeface="Times New Roman"/>
                <a:ea typeface="Times New Roman"/>
                <a:cs typeface="Times New Roman"/>
                <a:sym typeface="Times New Roman"/>
              </a:rPr>
              <a:t>Save and load the trained model for real-time predictions</a:t>
            </a:r>
          </a:p>
        </p:txBody>
      </p:sp>
      <p:sp>
        <p:nvSpPr>
          <p:cNvPr id="3" name="TextBox 3"/>
          <p:cNvSpPr txBox="1"/>
          <p:nvPr/>
        </p:nvSpPr>
        <p:spPr>
          <a:xfrm>
            <a:off x="1028700" y="5048250"/>
            <a:ext cx="16386454" cy="3536950"/>
          </a:xfrm>
          <a:prstGeom prst="rect">
            <a:avLst/>
          </a:prstGeom>
        </p:spPr>
        <p:txBody>
          <a:bodyPr lIns="0" tIns="0" rIns="0" bIns="0" rtlCol="0" anchor="t">
            <a:spAutoFit/>
          </a:bodyPr>
          <a:lstStyle/>
          <a:p>
            <a:pPr algn="just">
              <a:lnSpc>
                <a:spcPts val="3499"/>
              </a:lnSpc>
            </a:pPr>
            <a:r>
              <a:rPr lang="en-US" sz="2499" b="1" dirty="0">
                <a:solidFill>
                  <a:srgbClr val="000000"/>
                </a:solidFill>
                <a:latin typeface="Times New Roman Bold"/>
                <a:ea typeface="Times New Roman Bold"/>
                <a:cs typeface="Times New Roman Bold"/>
                <a:sym typeface="Times New Roman Bold"/>
              </a:rPr>
              <a:t>5.Real-Time Detection:</a:t>
            </a:r>
          </a:p>
          <a:p>
            <a:pPr marL="539749" lvl="1" indent="-269875" algn="just">
              <a:lnSpc>
                <a:spcPts val="3499"/>
              </a:lnSpc>
              <a:buAutoNum type="arabicPeriod"/>
            </a:pPr>
            <a:r>
              <a:rPr lang="en-US" sz="2499" dirty="0">
                <a:solidFill>
                  <a:srgbClr val="000000"/>
                </a:solidFill>
                <a:latin typeface="Times New Roman"/>
                <a:ea typeface="Times New Roman"/>
                <a:cs typeface="Times New Roman"/>
                <a:sym typeface="Times New Roman"/>
              </a:rPr>
              <a:t>Face Detection:</a:t>
            </a:r>
          </a:p>
          <a:p>
            <a:pPr marL="1079499" lvl="2" indent="-359833" algn="just">
              <a:lnSpc>
                <a:spcPts val="3499"/>
              </a:lnSpc>
              <a:buFont typeface="Arial"/>
              <a:buChar char="⚬"/>
            </a:pPr>
            <a:r>
              <a:rPr lang="en-US" sz="2499" dirty="0">
                <a:solidFill>
                  <a:srgbClr val="000000"/>
                </a:solidFill>
                <a:latin typeface="Times New Roman"/>
                <a:ea typeface="Times New Roman"/>
                <a:cs typeface="Times New Roman"/>
                <a:sym typeface="Times New Roman"/>
              </a:rPr>
              <a:t>A pre-trained SSD (Single Shot </a:t>
            </a:r>
            <a:r>
              <a:rPr lang="en-US" sz="2499" dirty="0" err="1">
                <a:solidFill>
                  <a:srgbClr val="000000"/>
                </a:solidFill>
                <a:latin typeface="Times New Roman"/>
                <a:ea typeface="Times New Roman"/>
                <a:cs typeface="Times New Roman"/>
                <a:sym typeface="Times New Roman"/>
              </a:rPr>
              <a:t>Multibox</a:t>
            </a:r>
            <a:r>
              <a:rPr lang="en-US" sz="2499" dirty="0">
                <a:solidFill>
                  <a:srgbClr val="000000"/>
                </a:solidFill>
                <a:latin typeface="Times New Roman"/>
                <a:ea typeface="Times New Roman"/>
                <a:cs typeface="Times New Roman"/>
                <a:sym typeface="Times New Roman"/>
              </a:rPr>
              <a:t> Detector) model based on Caffe used to detect faces in real-time video streams.</a:t>
            </a:r>
          </a:p>
          <a:p>
            <a:pPr marL="1079499" lvl="2" indent="-359833" algn="just">
              <a:lnSpc>
                <a:spcPts val="3499"/>
              </a:lnSpc>
              <a:buFont typeface="Arial"/>
              <a:buChar char="⚬"/>
            </a:pPr>
            <a:r>
              <a:rPr lang="en-US" sz="2499" dirty="0">
                <a:solidFill>
                  <a:srgbClr val="000000"/>
                </a:solidFill>
                <a:latin typeface="Times New Roman"/>
                <a:ea typeface="Times New Roman"/>
                <a:cs typeface="Times New Roman"/>
                <a:sym typeface="Times New Roman"/>
              </a:rPr>
              <a:t>The detected face regions are extracted from the frame.</a:t>
            </a:r>
          </a:p>
          <a:p>
            <a:pPr marL="539749" lvl="1" indent="-269875" algn="just">
              <a:lnSpc>
                <a:spcPts val="3499"/>
              </a:lnSpc>
              <a:buAutoNum type="arabicPeriod"/>
            </a:pPr>
            <a:r>
              <a:rPr lang="en-US" sz="2499" dirty="0">
                <a:solidFill>
                  <a:srgbClr val="000000"/>
                </a:solidFill>
                <a:latin typeface="Times New Roman"/>
                <a:ea typeface="Times New Roman"/>
                <a:cs typeface="Times New Roman"/>
                <a:sym typeface="Times New Roman"/>
              </a:rPr>
              <a:t>Mask Detection:</a:t>
            </a:r>
          </a:p>
          <a:p>
            <a:pPr marL="1079499" lvl="2" indent="-359833" algn="just">
              <a:lnSpc>
                <a:spcPts val="3499"/>
              </a:lnSpc>
              <a:buFont typeface="Arial"/>
              <a:buChar char="⚬"/>
            </a:pPr>
            <a:r>
              <a:rPr lang="en-US" sz="2499" dirty="0">
                <a:solidFill>
                  <a:srgbClr val="000000"/>
                </a:solidFill>
                <a:latin typeface="Times New Roman"/>
                <a:ea typeface="Times New Roman"/>
                <a:cs typeface="Times New Roman"/>
                <a:sym typeface="Times New Roman"/>
              </a:rPr>
              <a:t>The extracted face regions are resized to 224x224 pixels.</a:t>
            </a:r>
          </a:p>
          <a:p>
            <a:pPr marL="1079499" lvl="2" indent="-359833" algn="just">
              <a:lnSpc>
                <a:spcPts val="3499"/>
              </a:lnSpc>
              <a:spcBef>
                <a:spcPct val="0"/>
              </a:spcBef>
              <a:buFont typeface="Arial"/>
              <a:buChar char="⚬"/>
            </a:pPr>
            <a:r>
              <a:rPr lang="en-US" sz="2499" dirty="0">
                <a:solidFill>
                  <a:srgbClr val="000000"/>
                </a:solidFill>
                <a:latin typeface="Times New Roman"/>
                <a:ea typeface="Times New Roman"/>
                <a:cs typeface="Times New Roman"/>
                <a:sym typeface="Times New Roman"/>
              </a:rPr>
              <a:t>The model (</a:t>
            </a:r>
            <a:r>
              <a:rPr lang="en-US" sz="2499" dirty="0" err="1">
                <a:solidFill>
                  <a:srgbClr val="000000"/>
                </a:solidFill>
                <a:latin typeface="Times New Roman"/>
                <a:ea typeface="Times New Roman"/>
                <a:cs typeface="Times New Roman"/>
                <a:sym typeface="Times New Roman"/>
              </a:rPr>
              <a:t>MobileNet</a:t>
            </a:r>
            <a:r>
              <a:rPr lang="en-US" sz="2499" dirty="0">
                <a:solidFill>
                  <a:srgbClr val="000000"/>
                </a:solidFill>
                <a:latin typeface="Times New Roman"/>
                <a:ea typeface="Times New Roman"/>
                <a:cs typeface="Times New Roman"/>
                <a:sym typeface="Times New Roman"/>
              </a:rPr>
              <a:t> etc...) predicts whether the person is wearing a mask or not.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933450"/>
            <a:ext cx="16055265" cy="2222500"/>
          </a:xfrm>
          <a:prstGeom prst="rect">
            <a:avLst/>
          </a:prstGeom>
        </p:spPr>
        <p:txBody>
          <a:bodyPr lIns="0" tIns="0" rIns="0" bIns="0" rtlCol="0" anchor="t">
            <a:spAutoFit/>
          </a:bodyPr>
          <a:lstStyle/>
          <a:p>
            <a:pPr algn="just">
              <a:lnSpc>
                <a:spcPts val="3499"/>
              </a:lnSpc>
            </a:pPr>
            <a:endParaRPr/>
          </a:p>
          <a:p>
            <a:pPr algn="just">
              <a:lnSpc>
                <a:spcPts val="3499"/>
              </a:lnSpc>
            </a:pPr>
            <a:r>
              <a:rPr lang="en-US" sz="2499" b="1">
                <a:solidFill>
                  <a:srgbClr val="000000"/>
                </a:solidFill>
                <a:latin typeface="Times New Roman Bold"/>
                <a:ea typeface="Times New Roman Bold"/>
                <a:cs typeface="Times New Roman Bold"/>
                <a:sym typeface="Times New Roman Bold"/>
              </a:rPr>
              <a:t>     </a:t>
            </a:r>
            <a:r>
              <a:rPr lang="en-US" sz="2499">
                <a:solidFill>
                  <a:srgbClr val="000000"/>
                </a:solidFill>
                <a:latin typeface="Times New Roman"/>
                <a:ea typeface="Times New Roman"/>
                <a:cs typeface="Times New Roman"/>
                <a:sym typeface="Times New Roman"/>
              </a:rPr>
              <a:t>3. Age and Gender Prediction:</a:t>
            </a:r>
          </a:p>
          <a:p>
            <a:pPr marL="1079499" lvl="2" indent="-359833" algn="just">
              <a:lnSpc>
                <a:spcPts val="3499"/>
              </a:lnSpc>
              <a:buFont typeface="Arial"/>
              <a:buChar char="⚬"/>
            </a:pPr>
            <a:r>
              <a:rPr lang="en-US" sz="2499">
                <a:solidFill>
                  <a:srgbClr val="000000"/>
                </a:solidFill>
                <a:latin typeface="Times New Roman"/>
                <a:ea typeface="Times New Roman"/>
                <a:cs typeface="Times New Roman"/>
                <a:sym typeface="Times New Roman"/>
              </a:rPr>
              <a:t>After detecting faces, pre-trained Caffe models (AgeNet and GenderNet) are used.</a:t>
            </a:r>
          </a:p>
          <a:p>
            <a:pPr marL="1079499" lvl="2" indent="-359833" algn="just">
              <a:lnSpc>
                <a:spcPts val="3499"/>
              </a:lnSpc>
              <a:buFont typeface="Arial"/>
              <a:buChar char="⚬"/>
            </a:pPr>
            <a:r>
              <a:rPr lang="en-US" sz="2499">
                <a:solidFill>
                  <a:srgbClr val="000000"/>
                </a:solidFill>
                <a:latin typeface="Times New Roman"/>
                <a:ea typeface="Times New Roman"/>
                <a:cs typeface="Times New Roman"/>
                <a:sym typeface="Times New Roman"/>
              </a:rPr>
              <a:t>AgeNet classifies the face into an age group (e.g.., 0-2, 4-6, 8-12, etc......)</a:t>
            </a:r>
          </a:p>
          <a:p>
            <a:pPr marL="1079499" lvl="2" indent="-359833" algn="just">
              <a:lnSpc>
                <a:spcPts val="3499"/>
              </a:lnSpc>
              <a:spcBef>
                <a:spcPct val="0"/>
              </a:spcBef>
              <a:buFont typeface="Arial"/>
              <a:buChar char="⚬"/>
            </a:pPr>
            <a:r>
              <a:rPr lang="en-US" sz="2499">
                <a:solidFill>
                  <a:srgbClr val="000000"/>
                </a:solidFill>
                <a:latin typeface="Times New Roman"/>
                <a:ea typeface="Times New Roman"/>
                <a:cs typeface="Times New Roman"/>
                <a:sym typeface="Times New Roman"/>
              </a:rPr>
              <a:t>GenderNet predicts the gender of the person whether Male or Female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940</TotalTime>
  <Words>2833</Words>
  <Application>Microsoft Macintosh PowerPoint</Application>
  <PresentationFormat>Custom</PresentationFormat>
  <Paragraphs>172</Paragraphs>
  <Slides>20</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Calibri</vt:lpstr>
      <vt:lpstr>Aptos</vt:lpstr>
      <vt:lpstr>Arial</vt:lpstr>
      <vt:lpstr>Times New Roman Bold</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Age and Gender Detection in Masked Faces</dc:title>
  <cp:lastModifiedBy>Kavya Sree Chowdary Kari</cp:lastModifiedBy>
  <cp:revision>3</cp:revision>
  <dcterms:created xsi:type="dcterms:W3CDTF">2006-08-16T00:00:00Z</dcterms:created>
  <dcterms:modified xsi:type="dcterms:W3CDTF">2025-04-24T19:19:13Z</dcterms:modified>
  <dc:identifier>DAGlY-5j3jA</dc:identifier>
</cp:coreProperties>
</file>

<file path=docProps/thumbnail.jpeg>
</file>